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73" r:id="rId6"/>
    <p:sldId id="274" r:id="rId7"/>
    <p:sldId id="275" r:id="rId8"/>
    <p:sldId id="277" r:id="rId9"/>
    <p:sldId id="278" r:id="rId10"/>
    <p:sldId id="279" r:id="rId11"/>
    <p:sldId id="280" r:id="rId12"/>
    <p:sldId id="281" r:id="rId13"/>
    <p:sldId id="284" r:id="rId14"/>
    <p:sldId id="266" r:id="rId15"/>
    <p:sldId id="267" r:id="rId16"/>
    <p:sldId id="268" r:id="rId17"/>
    <p:sldId id="269" r:id="rId18"/>
    <p:sldId id="270" r:id="rId19"/>
    <p:sldId id="271" r:id="rId20"/>
    <p:sldId id="285" r:id="rId21"/>
    <p:sldId id="287" r:id="rId22"/>
    <p:sldId id="286" r:id="rId23"/>
    <p:sldId id="282" r:id="rId24"/>
    <p:sldId id="288" r:id="rId25"/>
    <p:sldId id="289" r:id="rId26"/>
    <p:sldId id="290" r:id="rId27"/>
    <p:sldId id="291" r:id="rId28"/>
    <p:sldId id="292" r:id="rId29"/>
    <p:sldId id="293" r:id="rId30"/>
    <p:sldId id="283" r:id="rId31"/>
    <p:sldId id="27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9B45D46-1D15-4EAF-9274-8311AFACC1CB}" type="datetimeFigureOut">
              <a:rPr lang="en-US" smtClean="0"/>
              <a:pPr/>
              <a:t>3/27/2020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7627F4A-AD64-4E59-AA90-77AFAB35810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B45D46-1D15-4EAF-9274-8311AFACC1C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27F4A-AD64-4E59-AA90-77AFAB3581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B45D46-1D15-4EAF-9274-8311AFACC1C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627F4A-AD64-4E59-AA90-77AFAB3581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9B45D46-1D15-4EAF-9274-8311AFACC1CB}" type="datetimeFigureOut">
              <a:rPr lang="en-US" smtClean="0"/>
              <a:pPr/>
              <a:t>3/27/2020</a:t>
            </a:fld>
            <a:endParaRPr lang="en-US"/>
          </a:p>
        </p:txBody>
      </p:sp>
      <p:sp>
        <p:nvSpPr>
          <p:cNvPr id="9" name="Slide Number Placeholder 8"/>
          <p:cNvSpPr>
            <a:spLocks noGrp="1"/>
          </p:cNvSpPr>
          <p:nvPr>
            <p:ph type="sldNum" sz="quarter" idx="15"/>
          </p:nvPr>
        </p:nvSpPr>
        <p:spPr/>
        <p:txBody>
          <a:bodyPr rtlCol="0"/>
          <a:lstStyle/>
          <a:p>
            <a:fld id="{87627F4A-AD64-4E59-AA90-77AFAB35810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9B45D46-1D15-4EAF-9274-8311AFACC1CB}" type="datetimeFigureOut">
              <a:rPr lang="en-US" smtClean="0"/>
              <a:pPr/>
              <a:t>3/27/2020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7627F4A-AD64-4E59-AA90-77AFAB3581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9B45D46-1D15-4EAF-9274-8311AFACC1CB}"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627F4A-AD64-4E59-AA90-77AFAB35810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9B45D46-1D15-4EAF-9274-8311AFACC1CB}" type="datetimeFigureOut">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627F4A-AD64-4E59-AA90-77AFAB35810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9B45D46-1D15-4EAF-9274-8311AFACC1CB}" type="datetimeFigureOut">
              <a:rPr lang="en-US" smtClean="0"/>
              <a:pPr/>
              <a:t>3/27/2020</a:t>
            </a:fld>
            <a:endParaRPr lang="en-US"/>
          </a:p>
        </p:txBody>
      </p:sp>
      <p:sp>
        <p:nvSpPr>
          <p:cNvPr id="7" name="Slide Number Placeholder 6"/>
          <p:cNvSpPr>
            <a:spLocks noGrp="1"/>
          </p:cNvSpPr>
          <p:nvPr>
            <p:ph type="sldNum" sz="quarter" idx="11"/>
          </p:nvPr>
        </p:nvSpPr>
        <p:spPr/>
        <p:txBody>
          <a:bodyPr rtlCol="0"/>
          <a:lstStyle/>
          <a:p>
            <a:fld id="{87627F4A-AD64-4E59-AA90-77AFAB35810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45D46-1D15-4EAF-9274-8311AFACC1CB}" type="datetimeFigureOut">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627F4A-AD64-4E59-AA90-77AFAB3581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9B45D46-1D15-4EAF-9274-8311AFACC1CB}" type="datetimeFigureOut">
              <a:rPr lang="en-US" smtClean="0"/>
              <a:pPr/>
              <a:t>3/27/2020</a:t>
            </a:fld>
            <a:endParaRPr lang="en-US"/>
          </a:p>
        </p:txBody>
      </p:sp>
      <p:sp>
        <p:nvSpPr>
          <p:cNvPr id="22" name="Slide Number Placeholder 21"/>
          <p:cNvSpPr>
            <a:spLocks noGrp="1"/>
          </p:cNvSpPr>
          <p:nvPr>
            <p:ph type="sldNum" sz="quarter" idx="15"/>
          </p:nvPr>
        </p:nvSpPr>
        <p:spPr/>
        <p:txBody>
          <a:bodyPr rtlCol="0"/>
          <a:lstStyle/>
          <a:p>
            <a:fld id="{87627F4A-AD64-4E59-AA90-77AFAB35810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9B45D46-1D15-4EAF-9274-8311AFACC1CB}" type="datetimeFigureOut">
              <a:rPr lang="en-US" smtClean="0"/>
              <a:pPr/>
              <a:t>3/27/2020</a:t>
            </a:fld>
            <a:endParaRPr lang="en-US"/>
          </a:p>
        </p:txBody>
      </p:sp>
      <p:sp>
        <p:nvSpPr>
          <p:cNvPr id="18" name="Slide Number Placeholder 17"/>
          <p:cNvSpPr>
            <a:spLocks noGrp="1"/>
          </p:cNvSpPr>
          <p:nvPr>
            <p:ph type="sldNum" sz="quarter" idx="11"/>
          </p:nvPr>
        </p:nvSpPr>
        <p:spPr/>
        <p:txBody>
          <a:bodyPr rtlCol="0"/>
          <a:lstStyle/>
          <a:p>
            <a:fld id="{87627F4A-AD64-4E59-AA90-77AFAB35810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9B45D46-1D15-4EAF-9274-8311AFACC1CB}" type="datetimeFigureOut">
              <a:rPr lang="en-US" smtClean="0"/>
              <a:pPr/>
              <a:t>3/27/2020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7627F4A-AD64-4E59-AA90-77AFAB3581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ncbi.nlm.nih.gov/pubmed/7724948"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ww.cvpharmacology.com/cardioinhibitory/beta-blocker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ncbi.nlm.nih.gov/pubmed/18654082" TargetMode="External"/><Relationship Id="rId2" Type="http://schemas.openxmlformats.org/officeDocument/2006/relationships/hyperlink" Target="https://bpac.org.nz/feature-letters/beta-blockers-ed.asp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ncbi.nlm.nih.gov/pubmed/2861072"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dovepress.com/severe-iatrogenic-bradycardia-related-to-the-combined-use-of-beta-bloc-peer-reviewed-fulltext-article-CPAA"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odrx.com/labetalol" TargetMode="External"/><Relationship Id="rId2" Type="http://schemas.openxmlformats.org/officeDocument/2006/relationships/hyperlink" Target="https://www.goodrx.com/propranolol" TargetMode="External"/><Relationship Id="rId1" Type="http://schemas.openxmlformats.org/officeDocument/2006/relationships/slideLayout" Target="../slideLayouts/slideLayout2.xml"/><Relationship Id="rId6" Type="http://schemas.openxmlformats.org/officeDocument/2006/relationships/hyperlink" Target="https://journals.sagepub.com/doi/10.1177/0897190007300728" TargetMode="External"/><Relationship Id="rId5" Type="http://schemas.openxmlformats.org/officeDocument/2006/relationships/hyperlink" Target="https://www.goodrx.com/blog/these-drugs-can-mess-with-your-potassium/" TargetMode="External"/><Relationship Id="rId4" Type="http://schemas.openxmlformats.org/officeDocument/2006/relationships/hyperlink" Target="https://www.goodrx.com/atenolo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file:///D:\pharmcology%20books\Katzung%20&amp;%20Trevors%20Pharmacology%20Examination%20and%20Board%20Review%2011E%20%5bPDF%5d%20%5bUnitedVRG%5d.pdf" TargetMode="External"/><Relationship Id="rId2" Type="http://schemas.openxmlformats.org/officeDocument/2006/relationships/hyperlink" Target="https://europepmc.org/article/NBK/NBK499982" TargetMode="External"/><Relationship Id="rId1" Type="http://schemas.openxmlformats.org/officeDocument/2006/relationships/slideLayout" Target="../slideLayouts/slideLayout2.xml"/><Relationship Id="rId4" Type="http://schemas.openxmlformats.org/officeDocument/2006/relationships/hyperlink" Target="https://litfl.com/propanolol-overdose/"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295400"/>
            <a:ext cx="6172200" cy="1524000"/>
          </a:xfrm>
        </p:spPr>
        <p:txBody>
          <a:bodyPr/>
          <a:lstStyle/>
          <a:p>
            <a:r>
              <a:rPr lang="en-US" dirty="0" smtClean="0">
                <a:solidFill>
                  <a:schemeClr val="tx1"/>
                </a:solidFill>
              </a:rPr>
              <a:t>B Blockers TOXICOLOGY And Management</a:t>
            </a:r>
            <a:endParaRPr lang="en-US" dirty="0">
              <a:solidFill>
                <a:schemeClr val="tx1"/>
              </a:solidFill>
            </a:endParaRPr>
          </a:p>
        </p:txBody>
      </p:sp>
      <p:sp>
        <p:nvSpPr>
          <p:cNvPr id="3" name="Subtitle 2"/>
          <p:cNvSpPr>
            <a:spLocks noGrp="1"/>
          </p:cNvSpPr>
          <p:nvPr>
            <p:ph type="subTitle" idx="1"/>
          </p:nvPr>
        </p:nvSpPr>
        <p:spPr/>
        <p:txBody>
          <a:bodyPr>
            <a:normAutofit lnSpcReduction="10000"/>
          </a:bodyPr>
          <a:lstStyle/>
          <a:p>
            <a:endParaRPr lang="en-US" dirty="0" smtClean="0"/>
          </a:p>
          <a:p>
            <a:endParaRPr lang="en-US" dirty="0" smtClean="0"/>
          </a:p>
          <a:p>
            <a:r>
              <a:rPr lang="en-US" dirty="0" smtClean="0"/>
              <a:t>                                                                presented by </a:t>
            </a:r>
          </a:p>
          <a:p>
            <a:r>
              <a:rPr lang="en-US" dirty="0" smtClean="0"/>
              <a:t>                                                                </a:t>
            </a:r>
            <a:r>
              <a:rPr lang="en-US" dirty="0" err="1" smtClean="0"/>
              <a:t>ifrahhussain</a:t>
            </a:r>
            <a:r>
              <a:rPr lang="en-US" dirty="0" smtClean="0"/>
              <a: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TOXICITY SYMPTOMS</a:t>
            </a:r>
            <a:endParaRPr lang="en-US" dirty="0"/>
          </a:p>
        </p:txBody>
      </p:sp>
      <p:sp>
        <p:nvSpPr>
          <p:cNvPr id="3" name="Content Placeholder 2"/>
          <p:cNvSpPr>
            <a:spLocks noGrp="1"/>
          </p:cNvSpPr>
          <p:nvPr>
            <p:ph sz="quarter" idx="1"/>
          </p:nvPr>
        </p:nvSpPr>
        <p:spPr/>
        <p:txBody>
          <a:bodyPr/>
          <a:lstStyle/>
          <a:p>
            <a:r>
              <a:rPr lang="en-US" dirty="0" smtClean="0"/>
              <a:t>Beta-1 blockade toxicity typically presents with signs and symptoms </a:t>
            </a:r>
          </a:p>
          <a:p>
            <a:r>
              <a:rPr lang="en-US" dirty="0" smtClean="0"/>
              <a:t> </a:t>
            </a:r>
            <a:r>
              <a:rPr lang="en-US" dirty="0" err="1" smtClean="0"/>
              <a:t>bradycardia</a:t>
            </a:r>
            <a:r>
              <a:rPr lang="en-US" dirty="0" smtClean="0"/>
              <a:t> </a:t>
            </a:r>
          </a:p>
          <a:p>
            <a:r>
              <a:rPr lang="en-US" dirty="0" smtClean="0"/>
              <a:t> hypotension.</a:t>
            </a:r>
          </a:p>
          <a:p>
            <a:r>
              <a:rPr lang="en-US" dirty="0" smtClean="0"/>
              <a:t> Hypoglycemia</a:t>
            </a:r>
          </a:p>
          <a:p>
            <a:r>
              <a:rPr lang="en-US" dirty="0" smtClean="0"/>
              <a:t> </a:t>
            </a:r>
            <a:r>
              <a:rPr lang="en-US" dirty="0" err="1" smtClean="0"/>
              <a:t>hyperkalemia</a:t>
            </a:r>
            <a:endParaRPr lang="en-US" dirty="0" smtClean="0"/>
          </a:p>
          <a:p>
            <a:r>
              <a:rPr lang="en-US" dirty="0" smtClean="0"/>
              <a:t> It is critical to remember that in overdose beta-1 blockers can lose their selectivity; this means </a:t>
            </a:r>
            <a:r>
              <a:rPr lang="en-US" dirty="0" err="1" smtClean="0"/>
              <a:t>bronchopulmonary</a:t>
            </a:r>
            <a:r>
              <a:rPr lang="en-US" dirty="0" smtClean="0"/>
              <a:t> symptoms may be present.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br>
              <a:rPr lang="en-US" dirty="0" smtClean="0"/>
            </a:br>
            <a:endParaRPr lang="en-US" dirty="0"/>
          </a:p>
        </p:txBody>
      </p:sp>
      <p:sp>
        <p:nvSpPr>
          <p:cNvPr id="3" name="Content Placeholder 2"/>
          <p:cNvSpPr>
            <a:spLocks noGrp="1"/>
          </p:cNvSpPr>
          <p:nvPr>
            <p:ph sz="quarter" idx="1"/>
          </p:nvPr>
        </p:nvSpPr>
        <p:spPr>
          <a:xfrm>
            <a:off x="457200" y="1219200"/>
            <a:ext cx="7467600" cy="5254752"/>
          </a:xfrm>
        </p:spPr>
        <p:txBody>
          <a:bodyPr>
            <a:normAutofit/>
          </a:bodyPr>
          <a:lstStyle/>
          <a:p>
            <a:r>
              <a:rPr lang="en-US" sz="2800" dirty="0" smtClean="0"/>
              <a:t> </a:t>
            </a:r>
            <a:r>
              <a:rPr lang="en-US" sz="2200" dirty="0" smtClean="0"/>
              <a:t>monitoring of blood pressure </a:t>
            </a:r>
          </a:p>
          <a:p>
            <a:r>
              <a:rPr lang="en-US" sz="2000" b="1" dirty="0" smtClean="0"/>
              <a:t>meticulous history</a:t>
            </a:r>
          </a:p>
          <a:p>
            <a:r>
              <a:rPr lang="en-US" sz="2000" b="1" dirty="0" smtClean="0"/>
              <a:t>physical examination </a:t>
            </a:r>
            <a:r>
              <a:rPr lang="en-US" sz="2000" dirty="0" smtClean="0"/>
              <a:t>focused on identifying specific medications ingested and any co-ingestions that could affect patient treatment.</a:t>
            </a:r>
            <a:endParaRPr lang="en-US" sz="2200" dirty="0" smtClean="0"/>
          </a:p>
          <a:p>
            <a:r>
              <a:rPr lang="en-US" sz="2200" dirty="0" err="1" smtClean="0"/>
              <a:t>Cardiacelectrical</a:t>
            </a:r>
            <a:r>
              <a:rPr lang="en-US" sz="2200" dirty="0" smtClean="0"/>
              <a:t> activity with ECG are required.</a:t>
            </a:r>
          </a:p>
          <a:p>
            <a:r>
              <a:rPr lang="en-US" sz="2200" dirty="0" smtClean="0"/>
              <a:t>  Blood glucose level</a:t>
            </a:r>
          </a:p>
          <a:p>
            <a:r>
              <a:rPr lang="en-US" sz="2200" dirty="0" smtClean="0"/>
              <a:t>Patient monitoring is recommended for at least 6 hours in cases of asymptomatic, unintentional beta-1-blocker overdose. In cases of overdose with </a:t>
            </a:r>
            <a:r>
              <a:rPr lang="en-US" sz="2200" dirty="0" err="1" smtClean="0"/>
              <a:t>propranolol</a:t>
            </a:r>
            <a:r>
              <a:rPr lang="en-US" sz="2200" dirty="0" smtClean="0"/>
              <a:t>, monitoring is advised for at least 12 hours. In circumstances of </a:t>
            </a:r>
            <a:r>
              <a:rPr lang="en-US" sz="2200" dirty="0" err="1" smtClean="0"/>
              <a:t>sotalol</a:t>
            </a:r>
            <a:r>
              <a:rPr lang="en-US" sz="2200" dirty="0" smtClean="0"/>
              <a:t> overdose, monitoring for 24 hours is preferred due to the potential late-onset cardiac effects.</a:t>
            </a:r>
            <a:endParaRPr lang="en-US" sz="2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Patients being treated within 1 to 2 hours of ingestion may benefit from </a:t>
            </a:r>
            <a:r>
              <a:rPr lang="en-US" b="1" dirty="0" smtClean="0"/>
              <a:t>activated charcoal</a:t>
            </a:r>
            <a:r>
              <a:rPr lang="en-US" dirty="0" smtClean="0"/>
              <a:t>.</a:t>
            </a:r>
          </a:p>
          <a:p>
            <a:r>
              <a:rPr lang="en-US" dirty="0" smtClean="0"/>
              <a:t>Treatment of beta-1-blocker toxicity or overdose involves the administration of </a:t>
            </a:r>
            <a:r>
              <a:rPr lang="en-US" b="1" dirty="0" smtClean="0"/>
              <a:t>intravenous glucagon</a:t>
            </a:r>
            <a:r>
              <a:rPr lang="en-US" dirty="0" smtClean="0"/>
              <a:t> and intravenous fluid resuscitation.</a:t>
            </a:r>
          </a:p>
          <a:p>
            <a:r>
              <a:rPr lang="en-US" dirty="0" smtClean="0"/>
              <a:t>calcium and sodium bicarbonate.</a:t>
            </a:r>
          </a:p>
          <a:p>
            <a:r>
              <a:rPr lang="en-US" dirty="0" smtClean="0"/>
              <a:t>More invasive measures include the use of </a:t>
            </a:r>
            <a:r>
              <a:rPr lang="en-US" dirty="0" err="1" smtClean="0"/>
              <a:t>hyperinsulinemia-euglycemia</a:t>
            </a:r>
            <a:r>
              <a:rPr lang="en-US" dirty="0" smtClean="0"/>
              <a:t> therapy</a:t>
            </a:r>
          </a:p>
          <a:p>
            <a:r>
              <a:rPr lang="en-US" dirty="0" smtClean="0"/>
              <a:t> lipid emulsion therapy</a:t>
            </a:r>
          </a:p>
          <a:p>
            <a:r>
              <a:rPr lang="en-US" dirty="0" err="1" smtClean="0"/>
              <a:t>Vasopressors</a:t>
            </a:r>
            <a:endParaRPr lang="en-US" smtClean="0"/>
          </a:p>
          <a:p>
            <a:r>
              <a:rPr lang="en-US" smtClean="0"/>
              <a:t>intubation</a:t>
            </a:r>
            <a:r>
              <a:rPr lang="en-US" dirty="0" smtClean="0"/>
              <a:t>, or intra-aortic balloon pump if hemodynamic instability is present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selective Beta blockers</a:t>
            </a:r>
            <a:endParaRPr lang="en-US" dirty="0"/>
          </a:p>
        </p:txBody>
      </p:sp>
      <p:sp>
        <p:nvSpPr>
          <p:cNvPr id="3" name="Content Placeholder 2"/>
          <p:cNvSpPr>
            <a:spLocks noGrp="1"/>
          </p:cNvSpPr>
          <p:nvPr>
            <p:ph sz="quarter" idx="1"/>
          </p:nvPr>
        </p:nvSpPr>
        <p:spPr/>
        <p:txBody>
          <a:bodyPr/>
          <a:lstStyle/>
          <a:p>
            <a:r>
              <a:rPr lang="en-US" dirty="0" smtClean="0"/>
              <a:t> </a:t>
            </a:r>
            <a:r>
              <a:rPr lang="en-US" dirty="0" err="1" smtClean="0"/>
              <a:t>Propranolol</a:t>
            </a:r>
            <a:endParaRPr lang="en-US" dirty="0" smtClean="0"/>
          </a:p>
          <a:p>
            <a:r>
              <a:rPr lang="en-US" dirty="0" err="1" smtClean="0"/>
              <a:t>nadolol</a:t>
            </a:r>
            <a:r>
              <a:rPr lang="en-US" dirty="0" smtClean="0"/>
              <a:t>, </a:t>
            </a:r>
          </a:p>
          <a:p>
            <a:r>
              <a:rPr lang="en-US" dirty="0" smtClean="0"/>
              <a:t>Timolol</a:t>
            </a:r>
          </a:p>
          <a:p>
            <a:r>
              <a:rPr lang="en-US" dirty="0" err="1" smtClean="0"/>
              <a:t>Pindolol</a:t>
            </a:r>
            <a:r>
              <a:rPr lang="en-US" dirty="0" smtClean="0"/>
              <a:t>. </a:t>
            </a:r>
          </a:p>
          <a:p>
            <a:r>
              <a:rPr lang="en-US" dirty="0" err="1" smtClean="0"/>
              <a:t>Penbutolol</a:t>
            </a:r>
            <a:endParaRPr lang="en-US" dirty="0" smtClean="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chemeClr val="tx1"/>
                </a:solidFill>
              </a:rPr>
              <a:t>BLACK BOX WARNING</a:t>
            </a:r>
            <a:endParaRPr lang="en-US" dirty="0">
              <a:solidFill>
                <a:schemeClr val="tx1"/>
              </a:solidFill>
            </a:endParaRPr>
          </a:p>
        </p:txBody>
      </p:sp>
      <p:sp>
        <p:nvSpPr>
          <p:cNvPr id="3" name="Content Placeholder 2"/>
          <p:cNvSpPr>
            <a:spLocks noGrp="1"/>
          </p:cNvSpPr>
          <p:nvPr>
            <p:ph sz="quarter" idx="1"/>
          </p:nvPr>
        </p:nvSpPr>
        <p:spPr/>
        <p:txBody>
          <a:bodyPr/>
          <a:lstStyle/>
          <a:p>
            <a:r>
              <a:rPr lang="en-US" sz="3200" b="1" dirty="0" err="1" smtClean="0"/>
              <a:t>Atenolol,propnaolol,metoprolol</a:t>
            </a:r>
            <a:r>
              <a:rPr lang="en-US" sz="3200" b="1" dirty="0" smtClean="0"/>
              <a:t>,</a:t>
            </a:r>
          </a:p>
          <a:p>
            <a:pPr>
              <a:buNone/>
            </a:pPr>
            <a:r>
              <a:rPr lang="en-US" sz="3200" b="1" dirty="0" err="1" smtClean="0"/>
              <a:t>nadolol</a:t>
            </a:r>
            <a:r>
              <a:rPr lang="en-US" sz="3200" b="1" dirty="0" smtClean="0"/>
              <a:t>.</a:t>
            </a:r>
          </a:p>
          <a:p>
            <a:r>
              <a:rPr lang="en-US" sz="2800" dirty="0" smtClean="0"/>
              <a:t>Abrupt  stop of beta blockers treatment may worsen </a:t>
            </a:r>
            <a:r>
              <a:rPr lang="en-US" sz="2800" dirty="0" err="1" smtClean="0"/>
              <a:t>angina,myocardial</a:t>
            </a:r>
            <a:r>
              <a:rPr lang="en-US" sz="2800" dirty="0" smtClean="0"/>
              <a:t> infarction.</a:t>
            </a:r>
          </a:p>
          <a:p>
            <a:r>
              <a:rPr lang="en-US" sz="2800" dirty="0" smtClean="0"/>
              <a:t>That’s why if you or going to stop the </a:t>
            </a:r>
            <a:r>
              <a:rPr lang="en-US" sz="2800" dirty="0" err="1" smtClean="0"/>
              <a:t>treatment,then</a:t>
            </a:r>
            <a:r>
              <a:rPr lang="en-US" sz="2800" dirty="0" smtClean="0"/>
              <a:t> taper the dose.</a:t>
            </a:r>
          </a:p>
          <a:p>
            <a:r>
              <a:rPr lang="en-US" sz="2800" dirty="0" smtClean="0"/>
              <a:t>If angina occurs restart beta </a:t>
            </a:r>
            <a:r>
              <a:rPr lang="en-US" sz="2800" dirty="0" err="1" smtClean="0"/>
              <a:t>blokcer</a:t>
            </a:r>
            <a:r>
              <a:rPr lang="en-US" sz="2800" dirty="0" smtClean="0"/>
              <a:t> therapy.</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selective B </a:t>
            </a:r>
            <a:r>
              <a:rPr lang="en-US" dirty="0" err="1" smtClean="0"/>
              <a:t>blockersSign</a:t>
            </a:r>
            <a:r>
              <a:rPr lang="en-US" dirty="0" smtClean="0"/>
              <a:t> and symptoms of overdose </a:t>
            </a:r>
            <a:endParaRPr lang="en-US" dirty="0"/>
          </a:p>
        </p:txBody>
      </p:sp>
      <p:sp>
        <p:nvSpPr>
          <p:cNvPr id="3" name="Content Placeholder 2"/>
          <p:cNvSpPr>
            <a:spLocks noGrp="1"/>
          </p:cNvSpPr>
          <p:nvPr>
            <p:ph sz="quarter" idx="1"/>
          </p:nvPr>
        </p:nvSpPr>
        <p:spPr/>
        <p:txBody>
          <a:bodyPr/>
          <a:lstStyle/>
          <a:p>
            <a:pPr>
              <a:buNone/>
            </a:pPr>
            <a:r>
              <a:rPr lang="en-US" b="1" dirty="0" smtClean="0"/>
              <a:t>      Heart </a:t>
            </a:r>
          </a:p>
          <a:p>
            <a:r>
              <a:rPr lang="en-US" dirty="0" smtClean="0"/>
              <a:t>Tachycardia </a:t>
            </a:r>
          </a:p>
          <a:p>
            <a:r>
              <a:rPr lang="en-US" dirty="0" smtClean="0"/>
              <a:t>Hypertension(partial agonist)</a:t>
            </a:r>
          </a:p>
          <a:p>
            <a:r>
              <a:rPr lang="en-US" dirty="0" err="1" smtClean="0"/>
              <a:t>Bradycardia</a:t>
            </a:r>
            <a:endParaRPr lang="en-US" dirty="0" smtClean="0"/>
          </a:p>
          <a:p>
            <a:r>
              <a:rPr lang="en-US" dirty="0" smtClean="0"/>
              <a:t>hypotension</a:t>
            </a:r>
          </a:p>
          <a:p>
            <a:pPr>
              <a:buNone/>
            </a:pPr>
            <a:r>
              <a:rPr lang="en-US" dirty="0" smtClean="0"/>
              <a:t>    </a:t>
            </a:r>
            <a:r>
              <a:rPr lang="en-US" b="1" dirty="0" smtClean="0"/>
              <a:t>GIT issues</a:t>
            </a:r>
          </a:p>
          <a:p>
            <a:r>
              <a:rPr lang="en-US" dirty="0" smtClean="0"/>
              <a:t>Mesenteric ischemia </a:t>
            </a:r>
          </a:p>
          <a:p>
            <a:r>
              <a:rPr lang="en-US" dirty="0" smtClean="0"/>
              <a:t>Esophageal spasms </a:t>
            </a:r>
          </a:p>
          <a:p>
            <a:r>
              <a:rPr lang="en-US" dirty="0" err="1" smtClean="0"/>
              <a:t>Hyperkalemia</a:t>
            </a:r>
            <a:endParaRPr lang="en-US" dirty="0" smtClean="0"/>
          </a:p>
          <a:p>
            <a:r>
              <a:rPr lang="en-US" dirty="0" smtClean="0"/>
              <a:t>Hypoglycemia</a:t>
            </a:r>
          </a:p>
          <a:p>
            <a:pPr>
              <a:buNone/>
            </a:pPr>
            <a:endParaRPr lang="en-US" dirty="0"/>
          </a:p>
        </p:txBody>
      </p:sp>
      <p:pic>
        <p:nvPicPr>
          <p:cNvPr id="4" name="Picture 3" descr="download (1).jpg"/>
          <p:cNvPicPr>
            <a:picLocks noChangeAspect="1"/>
          </p:cNvPicPr>
          <p:nvPr/>
        </p:nvPicPr>
        <p:blipFill>
          <a:blip r:embed="rId2"/>
          <a:stretch>
            <a:fillRect/>
          </a:stretch>
        </p:blipFill>
        <p:spPr>
          <a:xfrm>
            <a:off x="3276600" y="1752600"/>
            <a:ext cx="5257800" cy="2286000"/>
          </a:xfrm>
          <a:prstGeom prst="rect">
            <a:avLst/>
          </a:prstGeom>
        </p:spPr>
      </p:pic>
      <p:pic>
        <p:nvPicPr>
          <p:cNvPr id="5" name="Picture 4" descr="download (2).jpg"/>
          <p:cNvPicPr>
            <a:picLocks noChangeAspect="1"/>
          </p:cNvPicPr>
          <p:nvPr/>
        </p:nvPicPr>
        <p:blipFill>
          <a:blip r:embed="rId3"/>
          <a:stretch>
            <a:fillRect/>
          </a:stretch>
        </p:blipFill>
        <p:spPr>
          <a:xfrm>
            <a:off x="4419600" y="4343400"/>
            <a:ext cx="3657600" cy="2286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7467600" cy="6016752"/>
          </a:xfrm>
        </p:spPr>
        <p:txBody>
          <a:bodyPr>
            <a:normAutofit/>
          </a:bodyPr>
          <a:lstStyle/>
          <a:p>
            <a:r>
              <a:rPr lang="en-US" sz="3200" b="1" dirty="0" smtClean="0"/>
              <a:t>Central nervous system and renal issues</a:t>
            </a:r>
            <a:r>
              <a:rPr lang="en-US" dirty="0" smtClean="0"/>
              <a:t>:</a:t>
            </a:r>
          </a:p>
          <a:p>
            <a:r>
              <a:rPr lang="en-US" dirty="0" smtClean="0"/>
              <a:t>Seizures</a:t>
            </a:r>
          </a:p>
          <a:p>
            <a:r>
              <a:rPr lang="en-US" dirty="0" smtClean="0"/>
              <a:t>Coma</a:t>
            </a:r>
          </a:p>
          <a:p>
            <a:r>
              <a:rPr lang="en-US" dirty="0" err="1" smtClean="0"/>
              <a:t>Conciousness</a:t>
            </a:r>
            <a:endParaRPr lang="en-US" dirty="0" smtClean="0"/>
          </a:p>
          <a:p>
            <a:r>
              <a:rPr lang="en-US" dirty="0" smtClean="0"/>
              <a:t>Renal </a:t>
            </a:r>
            <a:r>
              <a:rPr lang="en-US" dirty="0" err="1" smtClean="0"/>
              <a:t>failour</a:t>
            </a:r>
            <a:endParaRPr lang="en-US" dirty="0" smtClean="0"/>
          </a:p>
          <a:p>
            <a:r>
              <a:rPr lang="en-US" sz="3200" b="1" dirty="0" smtClean="0"/>
              <a:t>Respiratory issues</a:t>
            </a:r>
          </a:p>
          <a:p>
            <a:r>
              <a:rPr lang="en-US" dirty="0" smtClean="0"/>
              <a:t>Apnea </a:t>
            </a:r>
          </a:p>
          <a:p>
            <a:r>
              <a:rPr lang="en-US" dirty="0" smtClean="0"/>
              <a:t>Cyanosis</a:t>
            </a:r>
          </a:p>
          <a:p>
            <a:r>
              <a:rPr lang="en-US" dirty="0" smtClean="0"/>
              <a:t>Respiratory depression</a:t>
            </a:r>
          </a:p>
          <a:p>
            <a:r>
              <a:rPr lang="en-US" dirty="0" err="1" smtClean="0"/>
              <a:t>bronchospasm</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chemeClr val="tx1"/>
                </a:solidFill>
              </a:rPr>
              <a:t>TIME FRAME OF EXPOSURE</a:t>
            </a:r>
            <a:endParaRPr lang="en-US" dirty="0">
              <a:solidFill>
                <a:schemeClr val="tx1"/>
              </a:solidFill>
            </a:endParaRPr>
          </a:p>
        </p:txBody>
      </p:sp>
      <p:sp>
        <p:nvSpPr>
          <p:cNvPr id="3" name="Content Placeholder 2"/>
          <p:cNvSpPr>
            <a:spLocks noGrp="1"/>
          </p:cNvSpPr>
          <p:nvPr>
            <p:ph sz="quarter" idx="1"/>
          </p:nvPr>
        </p:nvSpPr>
        <p:spPr/>
        <p:txBody>
          <a:bodyPr/>
          <a:lstStyle/>
          <a:p>
            <a:r>
              <a:rPr lang="en-US" dirty="0" smtClean="0"/>
              <a:t>Symptoms may occur with in 6 hours after ingestion and can be quick as 20 minutes</a:t>
            </a:r>
          </a:p>
          <a:p>
            <a:r>
              <a:rPr lang="en-US" dirty="0" smtClean="0"/>
              <a:t>Symptoms depend on formulation type</a:t>
            </a:r>
          </a:p>
          <a:p>
            <a:r>
              <a:rPr lang="en-US" dirty="0" smtClean="0"/>
              <a:t>Extended or enteric coated tablets will take longer time.</a:t>
            </a:r>
            <a:endParaRPr lang="en-US" dirty="0"/>
          </a:p>
        </p:txBody>
      </p:sp>
      <p:pic>
        <p:nvPicPr>
          <p:cNvPr id="4" name="Picture 3" descr="unnamed.jpg"/>
          <p:cNvPicPr>
            <a:picLocks noChangeAspect="1"/>
          </p:cNvPicPr>
          <p:nvPr/>
        </p:nvPicPr>
        <p:blipFill>
          <a:blip r:embed="rId2"/>
          <a:stretch>
            <a:fillRect/>
          </a:stretch>
        </p:blipFill>
        <p:spPr>
          <a:xfrm>
            <a:off x="2667000" y="3276600"/>
            <a:ext cx="5737013" cy="33528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chemeClr val="tx1"/>
                </a:solidFill>
              </a:rPr>
              <a:t>GENERAL Treatment</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Perform </a:t>
            </a:r>
            <a:r>
              <a:rPr lang="en-US" dirty="0" err="1" smtClean="0"/>
              <a:t>assesment</a:t>
            </a:r>
            <a:r>
              <a:rPr lang="en-US" dirty="0" smtClean="0"/>
              <a:t> of patient condition</a:t>
            </a:r>
          </a:p>
          <a:p>
            <a:r>
              <a:rPr lang="en-US" dirty="0" err="1" smtClean="0"/>
              <a:t>Detremine</a:t>
            </a:r>
            <a:r>
              <a:rPr lang="en-US" dirty="0" smtClean="0"/>
              <a:t> serum glucose level if hypoglycemic treat with iv glucagon.</a:t>
            </a:r>
          </a:p>
          <a:p>
            <a:r>
              <a:rPr lang="en-US" dirty="0" smtClean="0"/>
              <a:t>Give activated charcoal to patient with in 2 hours</a:t>
            </a:r>
          </a:p>
          <a:p>
            <a:r>
              <a:rPr lang="en-US" dirty="0" smtClean="0"/>
              <a:t> gastric </a:t>
            </a:r>
            <a:r>
              <a:rPr lang="en-US" dirty="0" err="1" smtClean="0"/>
              <a:t>lavage</a:t>
            </a:r>
            <a:endParaRPr lang="en-US" dirty="0" smtClean="0"/>
          </a:p>
          <a:p>
            <a:r>
              <a:rPr lang="en-US" dirty="0" smtClean="0"/>
              <a:t>If extended release tablets they ingested then do the whole bowel irrigation with polyethylene glycol.</a:t>
            </a:r>
          </a:p>
          <a:p>
            <a:r>
              <a:rPr lang="en-US" dirty="0" smtClean="0"/>
              <a:t>Treat seizures with benzodiazepines ,if they are not working then treat with barbiturates .</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rPr>
              <a:t>Last therapy</a:t>
            </a:r>
            <a:endParaRPr lang="en-US" sz="3200" dirty="0">
              <a:solidFill>
                <a:schemeClr val="tx1"/>
              </a:solidFill>
            </a:endParaRPr>
          </a:p>
        </p:txBody>
      </p:sp>
      <p:sp>
        <p:nvSpPr>
          <p:cNvPr id="3" name="Content Placeholder 2"/>
          <p:cNvSpPr>
            <a:spLocks noGrp="1"/>
          </p:cNvSpPr>
          <p:nvPr>
            <p:ph sz="quarter" idx="1"/>
          </p:nvPr>
        </p:nvSpPr>
        <p:spPr/>
        <p:txBody>
          <a:bodyPr>
            <a:normAutofit fontScale="92500" lnSpcReduction="10000"/>
          </a:bodyPr>
          <a:lstStyle/>
          <a:p>
            <a:r>
              <a:rPr lang="en-US" dirty="0" err="1" smtClean="0"/>
              <a:t>Atenolol,acebutolol,nadolol</a:t>
            </a:r>
            <a:r>
              <a:rPr lang="en-US" dirty="0" smtClean="0"/>
              <a:t> are the only B blockers can be removed by </a:t>
            </a:r>
            <a:r>
              <a:rPr lang="en-US" dirty="0" err="1" smtClean="0"/>
              <a:t>heamodialysis</a:t>
            </a:r>
            <a:endParaRPr lang="en-US" dirty="0" smtClean="0"/>
          </a:p>
          <a:p>
            <a:r>
              <a:rPr lang="en-US" dirty="0" smtClean="0"/>
              <a:t>Treat </a:t>
            </a:r>
            <a:r>
              <a:rPr lang="en-US" dirty="0" err="1" smtClean="0"/>
              <a:t>bronchospasm</a:t>
            </a:r>
            <a:r>
              <a:rPr lang="en-US" dirty="0" smtClean="0"/>
              <a:t> with agonist like </a:t>
            </a:r>
            <a:r>
              <a:rPr lang="en-US" dirty="0" err="1" smtClean="0"/>
              <a:t>albuterol</a:t>
            </a:r>
            <a:endParaRPr lang="en-US" dirty="0" smtClean="0"/>
          </a:p>
          <a:p>
            <a:r>
              <a:rPr lang="en-US" dirty="0" smtClean="0"/>
              <a:t>If patient is not responding for above treatment then give epinephrine </a:t>
            </a:r>
          </a:p>
          <a:p>
            <a:r>
              <a:rPr lang="en-US" dirty="0" smtClean="0"/>
              <a:t>IV fluids 500ml boluses up to 2L to raise blood pressure if the patient is </a:t>
            </a:r>
            <a:r>
              <a:rPr lang="en-US" dirty="0" err="1" smtClean="0"/>
              <a:t>hypotensive</a:t>
            </a:r>
            <a:endParaRPr lang="en-US" dirty="0" smtClean="0"/>
          </a:p>
          <a:p>
            <a:r>
              <a:rPr lang="en-US" dirty="0" smtClean="0"/>
              <a:t>1to 2mg </a:t>
            </a:r>
            <a:r>
              <a:rPr lang="en-US" dirty="0" err="1" smtClean="0"/>
              <a:t>lorazepam</a:t>
            </a:r>
            <a:r>
              <a:rPr lang="en-US" dirty="0" smtClean="0"/>
              <a:t> iv or another </a:t>
            </a:r>
            <a:r>
              <a:rPr lang="en-US" dirty="0" err="1" smtClean="0"/>
              <a:t>benzodiazapine</a:t>
            </a:r>
            <a:r>
              <a:rPr lang="en-US" dirty="0" smtClean="0"/>
              <a:t> for seizures</a:t>
            </a:r>
          </a:p>
          <a:p>
            <a:r>
              <a:rPr lang="en-US" dirty="0" err="1" smtClean="0"/>
              <a:t>Propofol</a:t>
            </a:r>
            <a:r>
              <a:rPr lang="en-US" dirty="0" smtClean="0"/>
              <a:t> can be </a:t>
            </a:r>
            <a:r>
              <a:rPr lang="en-US" dirty="0" err="1" smtClean="0"/>
              <a:t>be</a:t>
            </a:r>
            <a:r>
              <a:rPr lang="en-US" dirty="0" smtClean="0"/>
              <a:t> used along with </a:t>
            </a:r>
            <a:r>
              <a:rPr lang="en-US" dirty="0" err="1" smtClean="0"/>
              <a:t>lorazepam</a:t>
            </a:r>
            <a:endParaRPr lang="en-US" dirty="0" smtClean="0"/>
          </a:p>
          <a:p>
            <a:r>
              <a:rPr lang="en-US" dirty="0" smtClean="0"/>
              <a:t>Liquid activated charcoal 1g\kg </a:t>
            </a:r>
            <a:r>
              <a:rPr lang="en-US" dirty="0" err="1" smtClean="0"/>
              <a:t>po</a:t>
            </a:r>
            <a:r>
              <a:rPr lang="en-US" dirty="0" smtClean="0"/>
              <a:t> up to 50-100g.for children up to 15-30g.</a:t>
            </a:r>
          </a:p>
          <a:p>
            <a:r>
              <a:rPr lang="en-US" dirty="0" err="1" smtClean="0"/>
              <a:t>Calcuim</a:t>
            </a:r>
            <a:r>
              <a:rPr lang="en-US" dirty="0" smtClean="0"/>
              <a:t> for beta blocker (</a:t>
            </a:r>
            <a:r>
              <a:rPr lang="en-US" dirty="0" err="1" smtClean="0"/>
              <a:t>propanolol</a:t>
            </a:r>
            <a:r>
              <a:rPr lang="en-US" dirty="0" smtClean="0"/>
              <a:t> or </a:t>
            </a:r>
            <a:r>
              <a:rPr lang="en-US" dirty="0" err="1" smtClean="0"/>
              <a:t>atenolol</a:t>
            </a:r>
            <a:r>
              <a:rPr lang="en-US" dirty="0" smtClean="0"/>
              <a:t>)</a:t>
            </a:r>
            <a:r>
              <a:rPr lang="en-US" dirty="0" err="1" smtClean="0"/>
              <a:t>calcuim</a:t>
            </a:r>
            <a:r>
              <a:rPr lang="en-US" dirty="0" smtClean="0"/>
              <a:t> </a:t>
            </a:r>
            <a:r>
              <a:rPr lang="en-US" dirty="0" err="1" smtClean="0"/>
              <a:t>gluconate</a:t>
            </a:r>
            <a:r>
              <a:rPr lang="en-US" dirty="0" smtClean="0"/>
              <a:t> 0.6ml/kg intravenously.</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tx1"/>
                </a:solidFill>
              </a:rPr>
              <a:t>Introduction</a:t>
            </a:r>
            <a:endParaRPr lang="en-US" sz="6000" dirty="0">
              <a:solidFill>
                <a:schemeClr val="tx1"/>
              </a:solidFill>
            </a:endParaRPr>
          </a:p>
        </p:txBody>
      </p:sp>
      <p:sp>
        <p:nvSpPr>
          <p:cNvPr id="3" name="Content Placeholder 2"/>
          <p:cNvSpPr>
            <a:spLocks noGrp="1"/>
          </p:cNvSpPr>
          <p:nvPr>
            <p:ph sz="quarter" idx="1"/>
          </p:nvPr>
        </p:nvSpPr>
        <p:spPr/>
        <p:txBody>
          <a:bodyPr>
            <a:normAutofit/>
          </a:bodyPr>
          <a:lstStyle/>
          <a:p>
            <a:pPr>
              <a:buFont typeface="Arial" pitchFamily="34" charset="0"/>
              <a:buChar char="•"/>
            </a:pPr>
            <a:r>
              <a:rPr lang="en-US" sz="3200" dirty="0" smtClean="0"/>
              <a:t>Beta blockers block the action of endogenous catcholamines (epinephrine and nor epinephrine) on B adrenergic receptors, part of the sympathetic nervous system which mediates the fight or flight response.There are three types of known receptors,designated B1,B2 and B3 </a:t>
            </a:r>
            <a:r>
              <a:rPr lang="en-US" sz="3200" dirty="0" err="1" smtClean="0"/>
              <a:t>recepors</a:t>
            </a:r>
            <a:r>
              <a:rPr lang="en-US" sz="3200" dirty="0" smtClean="0"/>
              <a:t>.</a:t>
            </a:r>
          </a:p>
          <a:p>
            <a:pPr>
              <a:buFont typeface="Arial" pitchFamily="34" charset="0"/>
              <a:buChar char="•"/>
            </a:pPr>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Propanolol</a:t>
            </a:r>
            <a:r>
              <a:rPr lang="en-US" dirty="0" smtClean="0"/>
              <a:t> over dose and management.</a:t>
            </a:r>
            <a:endParaRPr lang="en-US" dirty="0"/>
          </a:p>
        </p:txBody>
      </p:sp>
      <p:sp>
        <p:nvSpPr>
          <p:cNvPr id="3" name="Content Placeholder 2"/>
          <p:cNvSpPr>
            <a:spLocks noGrp="1"/>
          </p:cNvSpPr>
          <p:nvPr>
            <p:ph sz="quarter" idx="1"/>
          </p:nvPr>
        </p:nvSpPr>
        <p:spPr/>
        <p:txBody>
          <a:bodyPr>
            <a:normAutofit fontScale="47500" lnSpcReduction="20000"/>
          </a:bodyPr>
          <a:lstStyle/>
          <a:p>
            <a:r>
              <a:rPr lang="en-US" sz="5600" b="1" dirty="0" smtClean="0"/>
              <a:t>Basic Supportive Care and Monitoring</a:t>
            </a:r>
            <a:endParaRPr lang="en-US" sz="5600" dirty="0" smtClean="0"/>
          </a:p>
          <a:p>
            <a:pPr lvl="0"/>
            <a:r>
              <a:rPr lang="en-US" sz="5600" dirty="0" smtClean="0"/>
              <a:t>This patient needs to be managed in a monitored area equipped for airway management and resuscitation.</a:t>
            </a:r>
          </a:p>
          <a:p>
            <a:pPr lvl="0"/>
            <a:r>
              <a:rPr lang="en-US" sz="5600" dirty="0" smtClean="0"/>
              <a:t>Secure IV access, </a:t>
            </a:r>
            <a:r>
              <a:rPr lang="en-US" sz="5600" dirty="0" err="1" smtClean="0"/>
              <a:t>adminster</a:t>
            </a:r>
            <a:r>
              <a:rPr lang="en-US" sz="5600" dirty="0" smtClean="0"/>
              <a:t> high flow oxygen and attach monitoring equipment.</a:t>
            </a:r>
          </a:p>
          <a:p>
            <a:pPr lvl="0"/>
            <a:r>
              <a:rPr lang="en-US" sz="5600" dirty="0" smtClean="0"/>
              <a:t>Treat seizures with IV benzodiazepines (e.g. diazepam 5-10mg).</a:t>
            </a:r>
          </a:p>
          <a:p>
            <a:pPr lvl="0"/>
            <a:r>
              <a:rPr lang="en-US" sz="5600" dirty="0" smtClean="0"/>
              <a:t>Insert an arterial line for close </a:t>
            </a:r>
            <a:r>
              <a:rPr lang="en-US" sz="5600" dirty="0" err="1" smtClean="0"/>
              <a:t>haemodynamic</a:t>
            </a:r>
            <a:r>
              <a:rPr lang="en-US" sz="5600" dirty="0" smtClean="0"/>
              <a:t> monitoring.</a:t>
            </a:r>
          </a:p>
          <a:p>
            <a:pPr lvl="0"/>
            <a:r>
              <a:rPr lang="en-US" sz="5600" dirty="0" smtClean="0"/>
              <a:t>Perform serial 12-lead ECGs to assess for sodium-channel blockade (QRS&gt;100ms).</a:t>
            </a:r>
          </a:p>
          <a:p>
            <a:pPr>
              <a:buNone/>
            </a:pPr>
            <a:endParaRPr lang="en-US" sz="9600"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001000" cy="6092952"/>
          </a:xfrm>
        </p:spPr>
        <p:txBody>
          <a:bodyPr>
            <a:normAutofit lnSpcReduction="10000"/>
          </a:bodyPr>
          <a:lstStyle/>
          <a:p>
            <a:r>
              <a:rPr lang="en-US" b="1" dirty="0" smtClean="0"/>
              <a:t>Management of Sodium Channel Blockade</a:t>
            </a:r>
            <a:endParaRPr lang="en-US" dirty="0" smtClean="0"/>
          </a:p>
          <a:p>
            <a:pPr lvl="0"/>
            <a:r>
              <a:rPr lang="en-US" dirty="0" smtClean="0"/>
              <a:t>Administer IV sodium bicarbonate 100 </a:t>
            </a:r>
            <a:r>
              <a:rPr lang="en-US" dirty="0" err="1" smtClean="0"/>
              <a:t>mEq</a:t>
            </a:r>
            <a:r>
              <a:rPr lang="en-US" dirty="0" smtClean="0"/>
              <a:t> (1-2 </a:t>
            </a:r>
            <a:r>
              <a:rPr lang="en-US" dirty="0" err="1" smtClean="0"/>
              <a:t>mEq</a:t>
            </a:r>
            <a:r>
              <a:rPr lang="en-US" dirty="0" smtClean="0"/>
              <a:t> / kg).</a:t>
            </a:r>
          </a:p>
          <a:p>
            <a:pPr lvl="0"/>
            <a:r>
              <a:rPr lang="en-US" dirty="0" smtClean="0"/>
              <a:t>Incubate as soon as possible.</a:t>
            </a:r>
          </a:p>
          <a:p>
            <a:pPr lvl="0"/>
            <a:r>
              <a:rPr lang="en-US" dirty="0" smtClean="0"/>
              <a:t>Hyperventilate to maintain a pH of 7.50 – 7.55.</a:t>
            </a:r>
          </a:p>
          <a:p>
            <a:pPr lvl="0"/>
            <a:r>
              <a:rPr lang="en-US" dirty="0" smtClean="0"/>
              <a:t>If ventricular arrhythmias occur, the first step is to give </a:t>
            </a:r>
            <a:r>
              <a:rPr lang="en-US" dirty="0" err="1" smtClean="0"/>
              <a:t>moresodium</a:t>
            </a:r>
            <a:r>
              <a:rPr lang="en-US" dirty="0" smtClean="0"/>
              <a:t> bicarbonate. </a:t>
            </a:r>
            <a:r>
              <a:rPr lang="en-US" dirty="0" err="1" smtClean="0"/>
              <a:t>Lidocaine</a:t>
            </a:r>
            <a:r>
              <a:rPr lang="en-US" dirty="0" smtClean="0"/>
              <a:t> (1.5mg/kg) IV is a third-line agent (after bicarbonate and hyperventilation) once pH is &gt; 7.5.</a:t>
            </a:r>
          </a:p>
          <a:p>
            <a:pPr lvl="0"/>
            <a:r>
              <a:rPr lang="en-US" dirty="0" smtClean="0"/>
              <a:t>In established </a:t>
            </a:r>
            <a:r>
              <a:rPr lang="en-US" dirty="0" err="1" smtClean="0"/>
              <a:t>cardiotoxicity</a:t>
            </a:r>
            <a:r>
              <a:rPr lang="en-US" dirty="0" smtClean="0"/>
              <a:t>, the dose of sodium bicarbonate can be repeated every few minutes until the BP improves and QRS complexes begin to narrow.</a:t>
            </a:r>
          </a:p>
          <a:p>
            <a:pPr lvl="0"/>
            <a:r>
              <a:rPr lang="en-US" dirty="0" smtClean="0"/>
              <a:t>Avoid </a:t>
            </a:r>
            <a:r>
              <a:rPr lang="en-US" dirty="0" err="1" smtClean="0"/>
              <a:t>Ia</a:t>
            </a:r>
            <a:r>
              <a:rPr lang="en-US" dirty="0" smtClean="0"/>
              <a:t> (</a:t>
            </a:r>
            <a:r>
              <a:rPr lang="en-US" dirty="0" err="1" smtClean="0"/>
              <a:t>procainamide</a:t>
            </a:r>
            <a:r>
              <a:rPr lang="en-US" dirty="0" smtClean="0"/>
              <a:t>) and </a:t>
            </a:r>
            <a:r>
              <a:rPr lang="en-US" dirty="0" err="1" smtClean="0"/>
              <a:t>Ic</a:t>
            </a:r>
            <a:r>
              <a:rPr lang="en-US" dirty="0" smtClean="0"/>
              <a:t> (</a:t>
            </a:r>
            <a:r>
              <a:rPr lang="en-US" dirty="0" err="1" smtClean="0"/>
              <a:t>flecainide</a:t>
            </a:r>
            <a:r>
              <a:rPr lang="en-US" dirty="0" smtClean="0"/>
              <a:t>) </a:t>
            </a:r>
            <a:r>
              <a:rPr lang="en-US" dirty="0" err="1" smtClean="0"/>
              <a:t>antiarrhythmics</a:t>
            </a:r>
            <a:r>
              <a:rPr lang="en-US" dirty="0" smtClean="0"/>
              <a:t> and </a:t>
            </a:r>
            <a:r>
              <a:rPr lang="en-US" dirty="0" err="1" smtClean="0"/>
              <a:t>amiodarone</a:t>
            </a:r>
            <a:r>
              <a:rPr lang="en-US" dirty="0" smtClean="0"/>
              <a:t> as they may worsen hypotension and conduction </a:t>
            </a:r>
            <a:r>
              <a:rPr lang="en-US" sz="2800" dirty="0" smtClean="0"/>
              <a:t>abnormalities</a:t>
            </a:r>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8077200" cy="6245352"/>
          </a:xfrm>
        </p:spPr>
        <p:txBody>
          <a:bodyPr>
            <a:normAutofit fontScale="92500" lnSpcReduction="10000"/>
          </a:bodyPr>
          <a:lstStyle/>
          <a:p>
            <a:r>
              <a:rPr lang="en-US" b="1" dirty="0" smtClean="0"/>
              <a:t>Management of </a:t>
            </a:r>
            <a:r>
              <a:rPr lang="en-US" b="1" dirty="0" err="1" smtClean="0"/>
              <a:t>Bradycardia</a:t>
            </a:r>
            <a:r>
              <a:rPr lang="en-US" b="1" dirty="0" smtClean="0"/>
              <a:t> and Hypotension</a:t>
            </a:r>
            <a:endParaRPr lang="en-US" dirty="0" smtClean="0"/>
          </a:p>
          <a:p>
            <a:pPr lvl="0"/>
            <a:r>
              <a:rPr lang="en-US" dirty="0" smtClean="0"/>
              <a:t>Treat hypotension with an initial crystalloid bolus (10-20 </a:t>
            </a:r>
            <a:r>
              <a:rPr lang="en-US" dirty="0" err="1" smtClean="0"/>
              <a:t>mL</a:t>
            </a:r>
            <a:r>
              <a:rPr lang="en-US" dirty="0" smtClean="0"/>
              <a:t>/kg). If this is unsuccessful in restoring BP, be prepared to rapidly escalate to more advanced circulatory support using </a:t>
            </a:r>
            <a:r>
              <a:rPr lang="en-US" dirty="0" err="1" smtClean="0"/>
              <a:t>inotropes</a:t>
            </a:r>
            <a:r>
              <a:rPr lang="en-US" dirty="0" smtClean="0"/>
              <a:t> and </a:t>
            </a:r>
            <a:r>
              <a:rPr lang="en-US" dirty="0" err="1" smtClean="0"/>
              <a:t>chronotropes</a:t>
            </a:r>
            <a:r>
              <a:rPr lang="en-US" dirty="0" smtClean="0"/>
              <a:t>.</a:t>
            </a:r>
          </a:p>
          <a:p>
            <a:pPr lvl="0"/>
            <a:r>
              <a:rPr lang="en-US" dirty="0" smtClean="0"/>
              <a:t>Atropine (10-30 mcg/kg) can be used as a </a:t>
            </a:r>
            <a:r>
              <a:rPr lang="en-US" dirty="0" err="1" smtClean="0"/>
              <a:t>temporising</a:t>
            </a:r>
            <a:r>
              <a:rPr lang="en-US" dirty="0" smtClean="0"/>
              <a:t> measure for </a:t>
            </a:r>
            <a:r>
              <a:rPr lang="en-US" dirty="0" err="1" smtClean="0"/>
              <a:t>bradycardia</a:t>
            </a:r>
            <a:r>
              <a:rPr lang="en-US" dirty="0" smtClean="0"/>
              <a:t>.</a:t>
            </a:r>
          </a:p>
          <a:p>
            <a:pPr lvl="0"/>
            <a:r>
              <a:rPr lang="en-US" dirty="0" smtClean="0"/>
              <a:t>Persistent </a:t>
            </a:r>
            <a:r>
              <a:rPr lang="en-US" dirty="0" err="1" smtClean="0"/>
              <a:t>bradycardia</a:t>
            </a:r>
            <a:r>
              <a:rPr lang="en-US" dirty="0" smtClean="0"/>
              <a:t> and hypotension is better treated with a titrated infusion of adrenaline or </a:t>
            </a:r>
            <a:r>
              <a:rPr lang="en-US" dirty="0" err="1" smtClean="0"/>
              <a:t>isoprenaline</a:t>
            </a:r>
            <a:r>
              <a:rPr lang="en-US" dirty="0" smtClean="0"/>
              <a:t> via a central venous catheter.</a:t>
            </a:r>
          </a:p>
          <a:p>
            <a:pPr lvl="0"/>
            <a:r>
              <a:rPr lang="en-US" dirty="0" smtClean="0"/>
              <a:t>If </a:t>
            </a:r>
            <a:r>
              <a:rPr lang="en-US" dirty="0" err="1" smtClean="0"/>
              <a:t>inotropes</a:t>
            </a:r>
            <a:r>
              <a:rPr lang="en-US" dirty="0" smtClean="0"/>
              <a:t> are required, consider early initiation of </a:t>
            </a:r>
            <a:r>
              <a:rPr lang="en-US" i="1" dirty="0" smtClean="0"/>
              <a:t>high-dose insulin </a:t>
            </a:r>
            <a:r>
              <a:rPr lang="en-US" i="1" dirty="0" err="1" smtClean="0"/>
              <a:t>euglycaemic</a:t>
            </a:r>
            <a:r>
              <a:rPr lang="en-US" i="1" dirty="0" smtClean="0"/>
              <a:t> therapy</a:t>
            </a:r>
            <a:r>
              <a:rPr lang="en-US" dirty="0" smtClean="0"/>
              <a:t> (treatment appears to be very effective in massive </a:t>
            </a:r>
            <a:r>
              <a:rPr lang="en-US" dirty="0" err="1" smtClean="0"/>
              <a:t>propranolol</a:t>
            </a:r>
            <a:r>
              <a:rPr lang="en-US" dirty="0" smtClean="0"/>
              <a:t> overdose but takes time to work (30-45 minutes).</a:t>
            </a:r>
          </a:p>
          <a:p>
            <a:pPr lvl="0"/>
            <a:r>
              <a:rPr lang="en-US" dirty="0" smtClean="0"/>
              <a:t>Glucagon (once considered to be the “antidote” to beta-blocker poisoning) is no longer recommended as it  is difficult to source in adequate quantities and offers no advantages over standard </a:t>
            </a:r>
            <a:r>
              <a:rPr lang="en-US" dirty="0" err="1" smtClean="0"/>
              <a:t>inotropes</a:t>
            </a:r>
            <a:r>
              <a:rPr lang="en-US" dirty="0" smtClean="0"/>
              <a:t> and </a:t>
            </a:r>
            <a:r>
              <a:rPr lang="en-US" dirty="0" err="1" smtClean="0"/>
              <a:t>chronotropes</a:t>
            </a:r>
            <a:r>
              <a:rPr lang="en-US" dirty="0" smtClean="0"/>
              <a:t>.</a:t>
            </a:r>
          </a:p>
          <a:p>
            <a:pPr lvl="0"/>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propanolol</a:t>
            </a:r>
            <a:endParaRPr lang="en-US" dirty="0"/>
          </a:p>
        </p:txBody>
      </p:sp>
      <p:sp>
        <p:nvSpPr>
          <p:cNvPr id="3" name="Content Placeholder 2"/>
          <p:cNvSpPr>
            <a:spLocks noGrp="1"/>
          </p:cNvSpPr>
          <p:nvPr>
            <p:ph sz="quarter" idx="1"/>
          </p:nvPr>
        </p:nvSpPr>
        <p:spPr/>
        <p:txBody>
          <a:bodyPr/>
          <a:lstStyle/>
          <a:p>
            <a:r>
              <a:rPr lang="en-US" b="1" dirty="0" smtClean="0"/>
              <a:t>In diabetes warning:</a:t>
            </a:r>
          </a:p>
          <a:p>
            <a:r>
              <a:rPr lang="en-US" dirty="0" smtClean="0"/>
              <a:t> B blockers lead to decreased </a:t>
            </a:r>
            <a:r>
              <a:rPr lang="en-US" dirty="0" err="1" smtClean="0"/>
              <a:t>glycogenolysis</a:t>
            </a:r>
            <a:r>
              <a:rPr lang="en-US" dirty="0" smtClean="0"/>
              <a:t> and decreased glucagon </a:t>
            </a:r>
            <a:r>
              <a:rPr lang="en-US" dirty="0" err="1" smtClean="0"/>
              <a:t>secretion.therefore</a:t>
            </a:r>
            <a:r>
              <a:rPr lang="en-US" dirty="0" smtClean="0"/>
              <a:t> if </a:t>
            </a:r>
            <a:r>
              <a:rPr lang="en-US" dirty="0" err="1" smtClean="0"/>
              <a:t>propanolol</a:t>
            </a:r>
            <a:r>
              <a:rPr lang="en-US" dirty="0" smtClean="0"/>
              <a:t> is given to diabetic patient receiving insulin careful monitoring of glucose is </a:t>
            </a:r>
            <a:r>
              <a:rPr lang="en-US" dirty="0" err="1" smtClean="0"/>
              <a:t>essential.because</a:t>
            </a:r>
            <a:r>
              <a:rPr lang="en-US" dirty="0" smtClean="0"/>
              <a:t> pronounced hypoglycemia may occur after insulin injection also attenuate the normal physiologic response to the hypoglycemia.</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r>
              <a:rPr lang="en-US" dirty="0" smtClean="0"/>
              <a:t>Beta blockers induced asthma</a:t>
            </a:r>
            <a:endParaRPr lang="en-US" dirty="0"/>
          </a:p>
        </p:txBody>
      </p:sp>
      <p:sp>
        <p:nvSpPr>
          <p:cNvPr id="3" name="Content Placeholder 2"/>
          <p:cNvSpPr>
            <a:spLocks noGrp="1"/>
          </p:cNvSpPr>
          <p:nvPr>
            <p:ph sz="quarter" idx="1"/>
          </p:nvPr>
        </p:nvSpPr>
        <p:spPr>
          <a:xfrm>
            <a:off x="228600" y="1143000"/>
            <a:ext cx="8382000" cy="5715000"/>
          </a:xfrm>
        </p:spPr>
        <p:txBody>
          <a:bodyPr>
            <a:noAutofit/>
          </a:bodyPr>
          <a:lstStyle/>
          <a:p>
            <a:r>
              <a:rPr lang="en-US" sz="2000" dirty="0" smtClean="0"/>
              <a:t>Worsening or precipitation of asthma by beta-</a:t>
            </a:r>
            <a:r>
              <a:rPr lang="en-US" sz="2000" dirty="0" err="1" smtClean="0"/>
              <a:t>adrenoceptor</a:t>
            </a:r>
            <a:r>
              <a:rPr lang="en-US" sz="2000" dirty="0" smtClean="0"/>
              <a:t> antagonists is well recognized. Severe bronchoconstriction may be induced even in 'mild' asthmatics, and the dose of beta blocker required may be low, as in the case of eye drops of timolol, a nonselective beta blocker used to treat glaucoma. The severity of bronchoconstrictor response is not predictable. Nonselective beta blockers are more likely to precipitate bronchospasms in patients with asthma. The mechanism of beta-blocker-induced asthma is still not certain. Normal subjects develop neither a deterioration in lung function nor an increased bronchial hyperreactivity; therefore, beta blocker drugs should in general be avoided by asthma patients. Safe alternative therapies exist for both hypertension (calcium antagonists, ACE inhibitors, diuretics) and ischemic heart disease (calcium antagonists, nitrates</a:t>
            </a:r>
            <a:r>
              <a:rPr lang="en-US" sz="2000" dirty="0" smtClean="0"/>
              <a:t>).</a:t>
            </a:r>
          </a:p>
          <a:p>
            <a:r>
              <a:rPr lang="en-US" sz="2000" dirty="0" err="1" smtClean="0"/>
              <a:t>reference:</a:t>
            </a:r>
            <a:r>
              <a:rPr lang="en-US" sz="2000" dirty="0" err="1" smtClean="0">
                <a:hlinkClick r:id="rId2"/>
              </a:rPr>
              <a:t>https</a:t>
            </a:r>
            <a:r>
              <a:rPr lang="en-US" sz="2000" dirty="0" smtClean="0">
                <a:hlinkClick r:id="rId2"/>
              </a:rPr>
              <a:t>://</a:t>
            </a:r>
            <a:r>
              <a:rPr lang="en-US" sz="2000" dirty="0" err="1" smtClean="0">
                <a:hlinkClick r:id="rId2"/>
              </a:rPr>
              <a:t>www.ncbi.nlm.nih.gov</a:t>
            </a:r>
            <a:r>
              <a:rPr lang="en-US" sz="2000" dirty="0" smtClean="0">
                <a:hlinkClick r:id="rId2"/>
              </a:rPr>
              <a:t>/</a:t>
            </a:r>
            <a:r>
              <a:rPr lang="en-US" sz="2000" dirty="0" err="1" smtClean="0">
                <a:hlinkClick r:id="rId2"/>
              </a:rPr>
              <a:t>pubmed</a:t>
            </a:r>
            <a:r>
              <a:rPr lang="en-US" sz="2000" dirty="0" smtClean="0">
                <a:hlinkClick r:id="rId2"/>
              </a:rPr>
              <a:t>/7724948</a:t>
            </a:r>
            <a:endParaRPr 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382000" cy="6245352"/>
          </a:xfrm>
        </p:spPr>
        <p:txBody>
          <a:bodyPr/>
          <a:lstStyle/>
          <a:p>
            <a:r>
              <a:rPr lang="en-US" dirty="0" smtClean="0"/>
              <a:t>Bronchoconstriction can occur, especially when non-selective beta-blockers are administered to asthmatic patients. Therefore, </a:t>
            </a:r>
            <a:r>
              <a:rPr lang="en-US" dirty="0" smtClean="0">
                <a:solidFill>
                  <a:srgbClr val="FF0000"/>
                </a:solidFill>
              </a:rPr>
              <a:t>non-selective beta-blockers </a:t>
            </a:r>
            <a:r>
              <a:rPr lang="en-US" dirty="0" smtClean="0"/>
              <a:t>are contraindicated in patients with asthma or chronic obstructive pulmonary disease. Bronchoconstriction occurs because sympathetic nerves innervating the bronchioles normally activate β</a:t>
            </a:r>
            <a:r>
              <a:rPr lang="en-US" baseline="-25000" dirty="0" smtClean="0"/>
              <a:t>2</a:t>
            </a:r>
            <a:r>
              <a:rPr lang="en-US" dirty="0" smtClean="0"/>
              <a:t>-adrenoceptors that promote </a:t>
            </a:r>
            <a:r>
              <a:rPr lang="en-US" dirty="0" err="1" smtClean="0"/>
              <a:t>bronchodilation</a:t>
            </a:r>
            <a:r>
              <a:rPr lang="en-US" dirty="0" smtClean="0"/>
              <a:t>. Beta-blockers can also mask the tachycardia that serves as a warning sign for insulin-induced hypoglycemia in diabetic patients; therefore, beta-blockers should be used cautiously in diabetics</a:t>
            </a:r>
            <a:r>
              <a:rPr lang="en-US" dirty="0" smtClean="0"/>
              <a:t>.</a:t>
            </a:r>
          </a:p>
          <a:p>
            <a:r>
              <a:rPr lang="en-US" dirty="0" err="1" smtClean="0"/>
              <a:t>Referance:</a:t>
            </a:r>
            <a:r>
              <a:rPr lang="en-US" dirty="0" err="1" smtClean="0">
                <a:hlinkClick r:id="rId2"/>
              </a:rPr>
              <a:t>https</a:t>
            </a:r>
            <a:r>
              <a:rPr lang="en-US" dirty="0" smtClean="0">
                <a:hlinkClick r:id="rId2"/>
              </a:rPr>
              <a:t>://</a:t>
            </a:r>
            <a:r>
              <a:rPr lang="en-US" dirty="0" err="1" smtClean="0">
                <a:hlinkClick r:id="rId2"/>
              </a:rPr>
              <a:t>www.cvpharmacology.com</a:t>
            </a:r>
            <a:r>
              <a:rPr lang="en-US" dirty="0" smtClean="0">
                <a:hlinkClick r:id="rId2"/>
              </a:rPr>
              <a:t>/</a:t>
            </a:r>
            <a:r>
              <a:rPr lang="en-US" dirty="0" err="1" smtClean="0">
                <a:hlinkClick r:id="rId2"/>
              </a:rPr>
              <a:t>cardioinhibitory</a:t>
            </a:r>
            <a:r>
              <a:rPr lang="en-US" dirty="0" smtClean="0">
                <a:hlinkClick r:id="rId2"/>
              </a:rPr>
              <a:t>/beta-blockers</a:t>
            </a:r>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685800"/>
          </a:xfrm>
        </p:spPr>
        <p:txBody>
          <a:bodyPr/>
          <a:lstStyle/>
          <a:p>
            <a:r>
              <a:rPr lang="en-US" dirty="0" smtClean="0"/>
              <a:t>Beta blockers induced impotence</a:t>
            </a:r>
            <a:endParaRPr lang="en-US" dirty="0"/>
          </a:p>
        </p:txBody>
      </p:sp>
      <p:sp>
        <p:nvSpPr>
          <p:cNvPr id="3" name="Content Placeholder 2"/>
          <p:cNvSpPr>
            <a:spLocks noGrp="1"/>
          </p:cNvSpPr>
          <p:nvPr>
            <p:ph sz="quarter" idx="1"/>
          </p:nvPr>
        </p:nvSpPr>
        <p:spPr>
          <a:xfrm>
            <a:off x="228600" y="914400"/>
            <a:ext cx="8229600" cy="5559552"/>
          </a:xfrm>
        </p:spPr>
        <p:txBody>
          <a:bodyPr>
            <a:normAutofit fontScale="92500" lnSpcReduction="20000"/>
          </a:bodyPr>
          <a:lstStyle/>
          <a:p>
            <a:r>
              <a:rPr lang="en-US" dirty="0" smtClean="0"/>
              <a:t>beta-blockers, e.g. </a:t>
            </a:r>
            <a:r>
              <a:rPr lang="en-US" dirty="0" err="1" smtClean="0"/>
              <a:t>metoprolol</a:t>
            </a:r>
            <a:r>
              <a:rPr lang="en-US" dirty="0" smtClean="0"/>
              <a:t> (METO), induce erectile dysfunction (ED) in men. However, cardiovascular diseases can also induce ED and there is also the possibility that psychological factors, such as fear of the disease and side effects of the prescribed drug, may also induce ED. Thus, it is often assumed that beta-blockers induce ED in a large percentage of men, but this statement is not well validated and the role of the pharmacologic effect of METO per se on the occurrence of ED is largely </a:t>
            </a:r>
            <a:r>
              <a:rPr lang="en-US" dirty="0" smtClean="0"/>
              <a:t>unknown.</a:t>
            </a:r>
          </a:p>
          <a:p>
            <a:r>
              <a:rPr lang="en-US" b="1" dirty="0" smtClean="0"/>
              <a:t>Will switching from </a:t>
            </a:r>
            <a:r>
              <a:rPr lang="en-US" b="1" dirty="0" err="1" smtClean="0"/>
              <a:t>metoprolol</a:t>
            </a:r>
            <a:r>
              <a:rPr lang="en-US" b="1" dirty="0" smtClean="0"/>
              <a:t> to </a:t>
            </a:r>
            <a:r>
              <a:rPr lang="en-US" b="1" dirty="0" err="1" smtClean="0"/>
              <a:t>carvedilol</a:t>
            </a:r>
            <a:r>
              <a:rPr lang="en-US" b="1" dirty="0" smtClean="0"/>
              <a:t> improve the patient’s symptoms?</a:t>
            </a:r>
          </a:p>
          <a:p>
            <a:r>
              <a:rPr lang="en-US" dirty="0" smtClean="0"/>
              <a:t>The recommendation to switch patients with erectile dysfunction who require ongoing beta-blocker treatment to </a:t>
            </a:r>
            <a:r>
              <a:rPr lang="en-US" dirty="0" err="1" smtClean="0"/>
              <a:t>carvedilol</a:t>
            </a:r>
            <a:r>
              <a:rPr lang="en-US" dirty="0" smtClean="0"/>
              <a:t> is based on pharmacological theory. Unfortunately, the theory is not supported by </a:t>
            </a:r>
            <a:r>
              <a:rPr lang="en-US" dirty="0" smtClean="0"/>
              <a:t>evidence.</a:t>
            </a:r>
          </a:p>
          <a:p>
            <a:r>
              <a:rPr lang="en-US" dirty="0" err="1" smtClean="0"/>
              <a:t>Referance:</a:t>
            </a:r>
            <a:r>
              <a:rPr lang="en-US" dirty="0" err="1" smtClean="0">
                <a:hlinkClick r:id="rId2"/>
              </a:rPr>
              <a:t>https</a:t>
            </a:r>
            <a:r>
              <a:rPr lang="en-US" dirty="0" smtClean="0">
                <a:hlinkClick r:id="rId2"/>
              </a:rPr>
              <a:t>://</a:t>
            </a:r>
            <a:r>
              <a:rPr lang="en-US" dirty="0" err="1" smtClean="0">
                <a:hlinkClick r:id="rId2"/>
              </a:rPr>
              <a:t>bpac.org.nz</a:t>
            </a:r>
            <a:r>
              <a:rPr lang="en-US" dirty="0" smtClean="0">
                <a:hlinkClick r:id="rId2"/>
              </a:rPr>
              <a:t>/feature-letters/beta-blockers-</a:t>
            </a:r>
            <a:r>
              <a:rPr lang="en-US" dirty="0" err="1" smtClean="0">
                <a:hlinkClick r:id="rId2"/>
              </a:rPr>
              <a:t>ed.aspx</a:t>
            </a:r>
            <a:endParaRPr lang="en-US" dirty="0" smtClean="0"/>
          </a:p>
          <a:p>
            <a:r>
              <a:rPr lang="en-US" dirty="0" smtClean="0">
                <a:hlinkClick r:id="rId3"/>
              </a:rPr>
              <a:t>https://www.ncbi.nlm.nih.gov/pubmed/18654082</a:t>
            </a:r>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Beta blockers induced hypoglycemia</a:t>
            </a:r>
            <a:endParaRPr lang="en-US" dirty="0"/>
          </a:p>
        </p:txBody>
      </p:sp>
      <p:sp>
        <p:nvSpPr>
          <p:cNvPr id="3" name="Content Placeholder 2"/>
          <p:cNvSpPr>
            <a:spLocks noGrp="1"/>
          </p:cNvSpPr>
          <p:nvPr>
            <p:ph sz="quarter" idx="1"/>
          </p:nvPr>
        </p:nvSpPr>
        <p:spPr>
          <a:xfrm>
            <a:off x="152400" y="1219200"/>
            <a:ext cx="8534400" cy="5410200"/>
          </a:xfrm>
        </p:spPr>
        <p:txBody>
          <a:bodyPr>
            <a:normAutofit fontScale="92500"/>
          </a:bodyPr>
          <a:lstStyle/>
          <a:p>
            <a:r>
              <a:rPr lang="en-US" dirty="0" smtClean="0"/>
              <a:t>In </a:t>
            </a:r>
            <a:r>
              <a:rPr lang="en-US" dirty="0" err="1" smtClean="0"/>
              <a:t>nondiabetics</a:t>
            </a:r>
            <a:r>
              <a:rPr lang="en-US" dirty="0" smtClean="0"/>
              <a:t>, beta-blockers represent minimal risk of affecting glucose control. In insulin-dependent diabetics, beta-blockers can prolong, enhance, or alter the symptoms of hypoglycemia, while hyperglycemia appears to be the major risk in noninsulin-dependent diabetics. beta-blockers can potentially increase blood glucose concentrations and antagonize the action of oral hypoglycemic </a:t>
            </a:r>
            <a:r>
              <a:rPr lang="en-US" dirty="0" err="1" smtClean="0"/>
              <a:t>drugs.</a:t>
            </a:r>
            <a:r>
              <a:rPr lang="en-US" dirty="0" err="1" smtClean="0"/>
              <a:t>beta</a:t>
            </a:r>
            <a:r>
              <a:rPr lang="en-US" dirty="0" smtClean="0"/>
              <a:t>-blockers </a:t>
            </a:r>
            <a:r>
              <a:rPr lang="en-US" dirty="0" smtClean="0"/>
              <a:t>represent minimal risk of affecting glucose control. In insulin-dependent diabetics, beta-blockers can prolong, enhance, or alter the symptoms of hypoglycemia, while hyperglycemia appears to be the major risk in noninsulin-dependent diabetics. beta-blockers can potentially increase blood glucose concentrations and antagonize the action of oral hypoglycemic </a:t>
            </a:r>
            <a:r>
              <a:rPr lang="en-US" dirty="0" smtClean="0"/>
              <a:t>drugs.</a:t>
            </a:r>
          </a:p>
          <a:p>
            <a:r>
              <a:rPr lang="en-US" dirty="0" err="1" smtClean="0"/>
              <a:t>Reference:</a:t>
            </a:r>
            <a:r>
              <a:rPr lang="en-US" dirty="0" err="1" smtClean="0">
                <a:hlinkClick r:id="rId2"/>
              </a:rPr>
              <a:t>https</a:t>
            </a:r>
            <a:r>
              <a:rPr lang="en-US" dirty="0" smtClean="0">
                <a:hlinkClick r:id="rId2"/>
              </a:rPr>
              <a:t>://</a:t>
            </a:r>
            <a:r>
              <a:rPr lang="en-US" dirty="0" err="1" smtClean="0">
                <a:hlinkClick r:id="rId2"/>
              </a:rPr>
              <a:t>www.ncbi.nlm.nih.gov</a:t>
            </a:r>
            <a:r>
              <a:rPr lang="en-US" dirty="0" smtClean="0">
                <a:hlinkClick r:id="rId2"/>
              </a:rPr>
              <a:t>/</a:t>
            </a:r>
            <a:r>
              <a:rPr lang="en-US" dirty="0" err="1" smtClean="0">
                <a:hlinkClick r:id="rId2"/>
              </a:rPr>
              <a:t>pubmed</a:t>
            </a:r>
            <a:r>
              <a:rPr lang="en-US" dirty="0" smtClean="0">
                <a:hlinkClick r:id="rId2"/>
              </a:rPr>
              <a:t>/2861072</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762000"/>
          </a:xfrm>
        </p:spPr>
        <p:txBody>
          <a:bodyPr/>
          <a:lstStyle/>
          <a:p>
            <a:r>
              <a:rPr lang="en-US" dirty="0" smtClean="0"/>
              <a:t>Beta blockers induced </a:t>
            </a:r>
            <a:r>
              <a:rPr lang="en-US" dirty="0" err="1" smtClean="0"/>
              <a:t>bradycardia</a:t>
            </a:r>
            <a:endParaRPr lang="en-US" dirty="0"/>
          </a:p>
        </p:txBody>
      </p:sp>
      <p:sp>
        <p:nvSpPr>
          <p:cNvPr id="3" name="Content Placeholder 2"/>
          <p:cNvSpPr>
            <a:spLocks noGrp="1"/>
          </p:cNvSpPr>
          <p:nvPr>
            <p:ph sz="quarter" idx="1"/>
          </p:nvPr>
        </p:nvSpPr>
        <p:spPr>
          <a:xfrm>
            <a:off x="228600" y="1066800"/>
            <a:ext cx="8229600" cy="5638800"/>
          </a:xfrm>
        </p:spPr>
        <p:txBody>
          <a:bodyPr>
            <a:normAutofit fontScale="92500"/>
          </a:bodyPr>
          <a:lstStyle/>
          <a:p>
            <a:r>
              <a:rPr lang="en-US" dirty="0" smtClean="0"/>
              <a:t>Beta-blockers are the most common culprits in causing </a:t>
            </a:r>
            <a:r>
              <a:rPr lang="en-US" dirty="0" err="1" smtClean="0"/>
              <a:t>bradycardia</a:t>
            </a:r>
            <a:r>
              <a:rPr lang="en-US" dirty="0" smtClean="0"/>
              <a:t>, interfering with slow action potential generation and </a:t>
            </a:r>
            <a:r>
              <a:rPr lang="en-US" dirty="0" err="1" smtClean="0"/>
              <a:t>atrioventricular</a:t>
            </a:r>
            <a:r>
              <a:rPr lang="en-US" dirty="0" smtClean="0"/>
              <a:t> conduction. They target the sympathetic nervous system and have negative </a:t>
            </a:r>
            <a:r>
              <a:rPr lang="en-US" dirty="0" err="1" smtClean="0"/>
              <a:t>chronotropic</a:t>
            </a:r>
            <a:r>
              <a:rPr lang="en-US" dirty="0" smtClean="0"/>
              <a:t> and </a:t>
            </a:r>
            <a:r>
              <a:rPr lang="en-US" dirty="0" err="1" smtClean="0"/>
              <a:t>inotropic</a:t>
            </a:r>
            <a:r>
              <a:rPr lang="en-US" dirty="0" smtClean="0"/>
              <a:t> effects. In chronic heart failure, beta-blocker therapy protects the heart against </a:t>
            </a:r>
            <a:r>
              <a:rPr lang="en-US" dirty="0" err="1" smtClean="0"/>
              <a:t>cardiotoxic</a:t>
            </a:r>
            <a:r>
              <a:rPr lang="en-US" dirty="0" smtClean="0"/>
              <a:t> overstimulation by the </a:t>
            </a:r>
            <a:r>
              <a:rPr lang="en-US" dirty="0" err="1" smtClean="0"/>
              <a:t>catecholamines</a:t>
            </a:r>
            <a:r>
              <a:rPr lang="en-US" dirty="0" smtClean="0"/>
              <a:t>, improving left ventricular function and performance. Such therapy also improves survival and reduces risk of arrhythmias (sudden cardiac death). On the other hand, beta-blockers are contraindicated in acute heart failure because they decrease cardiac output acutely. Their negative </a:t>
            </a:r>
            <a:r>
              <a:rPr lang="en-US" dirty="0" err="1" smtClean="0"/>
              <a:t>chronotropic</a:t>
            </a:r>
            <a:r>
              <a:rPr lang="en-US" dirty="0" smtClean="0"/>
              <a:t> effects could slow down the heart rhythm to an unexpected </a:t>
            </a:r>
            <a:r>
              <a:rPr lang="en-US" dirty="0" err="1" smtClean="0"/>
              <a:t>degree.reference:</a:t>
            </a:r>
            <a:r>
              <a:rPr lang="en-US" dirty="0" err="1" smtClean="0">
                <a:hlinkClick r:id="rId2"/>
              </a:rPr>
              <a:t>https</a:t>
            </a:r>
            <a:r>
              <a:rPr lang="en-US" dirty="0" smtClean="0">
                <a:hlinkClick r:id="rId2"/>
              </a:rPr>
              <a:t>://</a:t>
            </a:r>
            <a:r>
              <a:rPr lang="en-US" dirty="0" err="1" smtClean="0">
                <a:hlinkClick r:id="rId2"/>
              </a:rPr>
              <a:t>www.dovepress.com</a:t>
            </a:r>
            <a:r>
              <a:rPr lang="en-US" dirty="0" smtClean="0">
                <a:hlinkClick r:id="rId2"/>
              </a:rPr>
              <a:t>/severe-iatrogenic-</a:t>
            </a:r>
            <a:r>
              <a:rPr lang="en-US" dirty="0" err="1" smtClean="0">
                <a:hlinkClick r:id="rId2"/>
              </a:rPr>
              <a:t>bradycardia</a:t>
            </a:r>
            <a:r>
              <a:rPr lang="en-US" dirty="0" smtClean="0">
                <a:hlinkClick r:id="rId2"/>
              </a:rPr>
              <a:t>-related-to-the-combined-use-of-beta-bloc-peer-reviewed-</a:t>
            </a:r>
            <a:r>
              <a:rPr lang="en-US" dirty="0" err="1" smtClean="0">
                <a:hlinkClick r:id="rId2"/>
              </a:rPr>
              <a:t>fulltext</a:t>
            </a:r>
            <a:r>
              <a:rPr lang="en-US" dirty="0" smtClean="0">
                <a:hlinkClick r:id="rId2"/>
              </a:rPr>
              <a:t>-article-CPAA</a:t>
            </a:r>
            <a:endParaRPr lang="en-US" dirty="0" smtClean="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t>Beta blockers induced </a:t>
            </a:r>
            <a:r>
              <a:rPr lang="en-US" dirty="0" err="1" smtClean="0"/>
              <a:t>hyperkalemia</a:t>
            </a:r>
            <a:endParaRPr lang="en-US" dirty="0"/>
          </a:p>
        </p:txBody>
      </p:sp>
      <p:sp>
        <p:nvSpPr>
          <p:cNvPr id="3" name="Content Placeholder 2"/>
          <p:cNvSpPr>
            <a:spLocks noGrp="1"/>
          </p:cNvSpPr>
          <p:nvPr>
            <p:ph sz="quarter" idx="1"/>
          </p:nvPr>
        </p:nvSpPr>
        <p:spPr>
          <a:xfrm>
            <a:off x="228600" y="1143000"/>
            <a:ext cx="8153400" cy="5562600"/>
          </a:xfrm>
        </p:spPr>
        <p:txBody>
          <a:bodyPr>
            <a:normAutofit fontScale="92500" lnSpcReduction="20000"/>
          </a:bodyPr>
          <a:lstStyle/>
          <a:p>
            <a:r>
              <a:rPr lang="en-US" dirty="0" smtClean="0"/>
              <a:t>Beta-blockers, when used in patients with </a:t>
            </a:r>
            <a:r>
              <a:rPr lang="en-US" dirty="0" err="1" smtClean="0"/>
              <a:t>comorbidities</a:t>
            </a:r>
            <a:r>
              <a:rPr lang="en-US" dirty="0" smtClean="0"/>
              <a:t> such as renal dysfunction or insulin insufficiency, can potentially cause </a:t>
            </a:r>
            <a:r>
              <a:rPr lang="en-US" dirty="0" err="1" smtClean="0"/>
              <a:t>hyperkalemia</a:t>
            </a:r>
            <a:r>
              <a:rPr lang="en-US" dirty="0" smtClean="0"/>
              <a:t>. As demonstrated in this case report, </a:t>
            </a:r>
            <a:r>
              <a:rPr lang="en-US" dirty="0" err="1" smtClean="0"/>
              <a:t>hyperkalemia</a:t>
            </a:r>
            <a:r>
              <a:rPr lang="en-US" dirty="0" smtClean="0"/>
              <a:t> can occur in patients treated with cardio-selective beta-blockers with concurrent risk factors. Health care professionals need to be aware of this potentially life-threatening event to effectively prevent occurrences of beta-blocker-induced </a:t>
            </a:r>
            <a:r>
              <a:rPr lang="en-US" dirty="0" err="1" smtClean="0"/>
              <a:t>hyperkalemia</a:t>
            </a:r>
            <a:r>
              <a:rPr lang="en-US" i="1" dirty="0" smtClean="0"/>
              <a:t>.</a:t>
            </a:r>
          </a:p>
          <a:p>
            <a:r>
              <a:rPr lang="en-US" b="1" dirty="0" smtClean="0"/>
              <a:t> </a:t>
            </a:r>
            <a:r>
              <a:rPr lang="en-US" b="1" u="sng" dirty="0" err="1" smtClean="0">
                <a:hlinkClick r:id="rId2"/>
              </a:rPr>
              <a:t>Propranolol</a:t>
            </a:r>
            <a:r>
              <a:rPr lang="en-US" dirty="0" smtClean="0"/>
              <a:t> and </a:t>
            </a:r>
            <a:r>
              <a:rPr lang="en-US" b="1" dirty="0" err="1" smtClean="0">
                <a:hlinkClick r:id="rId3"/>
              </a:rPr>
              <a:t>labetalol</a:t>
            </a:r>
            <a:r>
              <a:rPr lang="en-US" dirty="0" smtClean="0"/>
              <a:t> are beta-blocker medications that may bump up your potassium a bit, but not significantly. Beta-blockers block your cells from taking in potassium from your bloodstream, causing your blood potassium levels to be higher. This, however, does not occur with </a:t>
            </a:r>
            <a:r>
              <a:rPr lang="en-US" b="1" dirty="0" err="1" smtClean="0">
                <a:hlinkClick r:id="rId4"/>
              </a:rPr>
              <a:t>atenolol</a:t>
            </a:r>
            <a:r>
              <a:rPr lang="en-US" dirty="0" smtClean="0"/>
              <a:t>, another </a:t>
            </a:r>
            <a:r>
              <a:rPr lang="en-US" dirty="0" smtClean="0"/>
              <a:t>beta-blocker.</a:t>
            </a:r>
          </a:p>
          <a:p>
            <a:r>
              <a:rPr lang="en-US" dirty="0" err="1" smtClean="0"/>
              <a:t>Reference:</a:t>
            </a:r>
            <a:r>
              <a:rPr lang="en-US" dirty="0" err="1" smtClean="0">
                <a:hlinkClick r:id="rId5"/>
              </a:rPr>
              <a:t>https</a:t>
            </a:r>
            <a:r>
              <a:rPr lang="en-US" dirty="0" smtClean="0">
                <a:hlinkClick r:id="rId5"/>
              </a:rPr>
              <a:t>://</a:t>
            </a:r>
            <a:r>
              <a:rPr lang="en-US" dirty="0" err="1" smtClean="0">
                <a:hlinkClick r:id="rId5"/>
              </a:rPr>
              <a:t>www.goodrx.com</a:t>
            </a:r>
            <a:r>
              <a:rPr lang="en-US" dirty="0" smtClean="0">
                <a:hlinkClick r:id="rId5"/>
              </a:rPr>
              <a:t>/blog/these-drugs-can-mess-with-your-potassium</a:t>
            </a:r>
            <a:r>
              <a:rPr lang="en-US" dirty="0" smtClean="0">
                <a:hlinkClick r:id="rId5"/>
              </a:rPr>
              <a:t>/</a:t>
            </a:r>
            <a:endParaRPr lang="en-US" dirty="0" smtClean="0"/>
          </a:p>
          <a:p>
            <a:r>
              <a:rPr lang="en-US" dirty="0" smtClean="0">
                <a:hlinkClick r:id="rId6"/>
              </a:rPr>
              <a:t>https://journals.sagepub.com/doi/10.1177/0897190007300728</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935162"/>
          </a:xfrm>
        </p:spPr>
        <p:txBody>
          <a:bodyPr>
            <a:normAutofit/>
          </a:bodyPr>
          <a:lstStyle/>
          <a:p>
            <a:r>
              <a:rPr lang="en-US" dirty="0" smtClean="0"/>
              <a:t> </a:t>
            </a:r>
            <a:r>
              <a:rPr lang="en-US" sz="6000" dirty="0" smtClean="0">
                <a:solidFill>
                  <a:schemeClr val="tx1"/>
                </a:solidFill>
              </a:rPr>
              <a:t>Location of</a:t>
            </a:r>
            <a:br>
              <a:rPr lang="en-US" sz="6000" dirty="0" smtClean="0">
                <a:solidFill>
                  <a:schemeClr val="tx1"/>
                </a:solidFill>
              </a:rPr>
            </a:br>
            <a:r>
              <a:rPr lang="en-US" sz="6000" dirty="0" smtClean="0">
                <a:solidFill>
                  <a:schemeClr val="tx1"/>
                </a:solidFill>
              </a:rPr>
              <a:t> B receptors </a:t>
            </a:r>
            <a:endParaRPr lang="en-US" sz="6000" dirty="0">
              <a:solidFill>
                <a:schemeClr val="tx1"/>
              </a:solidFill>
            </a:endParaRPr>
          </a:p>
        </p:txBody>
      </p:sp>
      <p:sp>
        <p:nvSpPr>
          <p:cNvPr id="3" name="Content Placeholder 2"/>
          <p:cNvSpPr>
            <a:spLocks noGrp="1"/>
          </p:cNvSpPr>
          <p:nvPr>
            <p:ph sz="quarter" idx="1"/>
          </p:nvPr>
        </p:nvSpPr>
        <p:spPr>
          <a:xfrm>
            <a:off x="457200" y="2362200"/>
            <a:ext cx="7848600" cy="4111752"/>
          </a:xfrm>
        </p:spPr>
        <p:txBody>
          <a:bodyPr>
            <a:normAutofit/>
          </a:bodyPr>
          <a:lstStyle/>
          <a:p>
            <a:r>
              <a:rPr lang="en-US" sz="2800" dirty="0" smtClean="0"/>
              <a:t>B1 adrenergic receptors are located mainly in the heart and in the kidneys.</a:t>
            </a:r>
          </a:p>
          <a:p>
            <a:r>
              <a:rPr lang="en-US" sz="2800" dirty="0" smtClean="0"/>
              <a:t>B2 adrenergic receptors mainly located in the lungs and gastrointestinal </a:t>
            </a:r>
            <a:r>
              <a:rPr lang="en-US" sz="2800" dirty="0" err="1" smtClean="0"/>
              <a:t>tract,liver,uterus,vascular</a:t>
            </a:r>
            <a:r>
              <a:rPr lang="en-US" sz="2800" dirty="0" smtClean="0"/>
              <a:t>  smooth muscles and skeletal muscle.</a:t>
            </a:r>
          </a:p>
          <a:p>
            <a:r>
              <a:rPr lang="en-US" sz="2800" dirty="0" smtClean="0"/>
              <a:t>B3 adrenergic </a:t>
            </a:r>
            <a:r>
              <a:rPr lang="en-US" sz="2800" dirty="0" err="1" smtClean="0"/>
              <a:t>recptors</a:t>
            </a:r>
            <a:r>
              <a:rPr lang="en-US" sz="2800" dirty="0" smtClean="0"/>
              <a:t> is located in the fat cells</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Referance</a:t>
            </a:r>
            <a:endParaRPr lang="en-US" dirty="0">
              <a:solidFill>
                <a:schemeClr val="tx1"/>
              </a:solidFill>
            </a:endParaRPr>
          </a:p>
        </p:txBody>
      </p:sp>
      <p:sp>
        <p:nvSpPr>
          <p:cNvPr id="3" name="Content Placeholder 2"/>
          <p:cNvSpPr>
            <a:spLocks noGrp="1"/>
          </p:cNvSpPr>
          <p:nvPr>
            <p:ph sz="quarter" idx="1"/>
          </p:nvPr>
        </p:nvSpPr>
        <p:spPr/>
        <p:txBody>
          <a:bodyPr/>
          <a:lstStyle/>
          <a:p>
            <a:r>
              <a:rPr lang="en-US" dirty="0" smtClean="0">
                <a:hlinkClick r:id="rId2"/>
              </a:rPr>
              <a:t>https://europepmc.org/article/NBK/NBK499982</a:t>
            </a:r>
            <a:endParaRPr lang="en-US" dirty="0" smtClean="0"/>
          </a:p>
          <a:p>
            <a:r>
              <a:rPr lang="en-US" dirty="0" smtClean="0">
                <a:solidFill>
                  <a:schemeClr val="accent3"/>
                </a:solidFill>
              </a:rPr>
              <a:t>Pharmacology seventh edition</a:t>
            </a:r>
          </a:p>
          <a:p>
            <a:r>
              <a:rPr lang="en-US" dirty="0" smtClean="0">
                <a:hlinkClick r:id="rId3" action="ppaction://hlinkfile"/>
              </a:rPr>
              <a:t>file:///D:/pharmcology%20books/Katzung%20&amp;%20Trevors%20Pharmacology%20Examination%20and%20Board%20Review%2011E%20[PDF]%20[UnitedVRG].pdf</a:t>
            </a:r>
            <a:endParaRPr lang="en-US" dirty="0" smtClean="0"/>
          </a:p>
          <a:p>
            <a:r>
              <a:rPr lang="en-US" dirty="0" smtClean="0">
                <a:solidFill>
                  <a:schemeClr val="accent1">
                    <a:lumMod val="75000"/>
                  </a:schemeClr>
                </a:solidFill>
              </a:rPr>
              <a:t>:///D:/pharmcology%20books/BNF%2058.pdf</a:t>
            </a:r>
          </a:p>
          <a:p>
            <a:pPr lvl="0"/>
            <a:r>
              <a:rPr lang="en-US" u="sng" dirty="0" smtClean="0">
                <a:hlinkClick r:id="rId4"/>
              </a:rPr>
              <a:t>https://litfl.com/propanolol-overdose/</a:t>
            </a:r>
            <a:endParaRPr lang="en-US" dirty="0" smtClean="0"/>
          </a:p>
          <a:p>
            <a:pPr>
              <a:buNone/>
            </a:pPr>
            <a:r>
              <a:rPr lang="en-US" dirty="0" smtClean="0"/>
              <a:t/>
            </a:r>
            <a:br>
              <a:rPr lang="en-US" dirty="0" smtClean="0"/>
            </a:br>
            <a:endParaRPr lang="en-US" dirty="0">
              <a:solidFill>
                <a:schemeClr val="accent1">
                  <a:lumMod val="7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xels-photo-2072165.jpeg"/>
          <p:cNvPicPr>
            <a:picLocks noGrp="1" noChangeAspect="1"/>
          </p:cNvPicPr>
          <p:nvPr>
            <p:ph sz="quarter" idx="1"/>
          </p:nvPr>
        </p:nvPicPr>
        <p:blipFill>
          <a:blip r:embed="rId2"/>
          <a:stretch>
            <a:fillRect/>
          </a:stretch>
        </p:blipFill>
        <p:spPr>
          <a:xfrm>
            <a:off x="0" y="0"/>
            <a:ext cx="8686800" cy="6858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beta-adrenergic-blockers-3-638.jpg"/>
          <p:cNvPicPr>
            <a:picLocks noGrp="1" noChangeAspect="1"/>
          </p:cNvPicPr>
          <p:nvPr>
            <p:ph sz="quarter" idx="1"/>
          </p:nvPr>
        </p:nvPicPr>
        <p:blipFill>
          <a:blip r:embed="rId2"/>
          <a:stretch>
            <a:fillRect/>
          </a:stretch>
        </p:blipFill>
        <p:spPr>
          <a:xfrm>
            <a:off x="0" y="0"/>
            <a:ext cx="9143999" cy="6857999"/>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dirty="0" smtClean="0"/>
              <a:t>Selective beta blockers</a:t>
            </a:r>
            <a:endParaRPr lang="en-US" dirty="0"/>
          </a:p>
        </p:txBody>
      </p:sp>
      <p:sp>
        <p:nvSpPr>
          <p:cNvPr id="3" name="Content Placeholder 2"/>
          <p:cNvSpPr>
            <a:spLocks noGrp="1"/>
          </p:cNvSpPr>
          <p:nvPr>
            <p:ph sz="quarter" idx="1"/>
          </p:nvPr>
        </p:nvSpPr>
        <p:spPr>
          <a:xfrm>
            <a:off x="457200" y="990600"/>
            <a:ext cx="8153400" cy="5483352"/>
          </a:xfrm>
        </p:spPr>
        <p:txBody>
          <a:bodyPr/>
          <a:lstStyle/>
          <a:p>
            <a:r>
              <a:rPr lang="en-US" dirty="0" smtClean="0"/>
              <a:t>The cardio-selective beta blockers include</a:t>
            </a:r>
          </a:p>
          <a:p>
            <a:r>
              <a:rPr lang="en-US" dirty="0" smtClean="0"/>
              <a:t> </a:t>
            </a:r>
            <a:r>
              <a:rPr lang="en-US" dirty="0" err="1" smtClean="0"/>
              <a:t>atenolol</a:t>
            </a:r>
            <a:endParaRPr lang="en-US" dirty="0" smtClean="0"/>
          </a:p>
          <a:p>
            <a:r>
              <a:rPr lang="en-US" dirty="0" smtClean="0"/>
              <a:t> </a:t>
            </a:r>
            <a:r>
              <a:rPr lang="en-US" dirty="0" err="1" smtClean="0"/>
              <a:t>betaxolol</a:t>
            </a:r>
            <a:endParaRPr lang="en-US" dirty="0" smtClean="0"/>
          </a:p>
          <a:p>
            <a:r>
              <a:rPr lang="en-US" dirty="0" err="1" smtClean="0"/>
              <a:t>Bisoprolol</a:t>
            </a:r>
            <a:endParaRPr lang="en-US" dirty="0" smtClean="0"/>
          </a:p>
          <a:p>
            <a:r>
              <a:rPr lang="en-US" dirty="0" err="1" smtClean="0"/>
              <a:t>Esmolol</a:t>
            </a:r>
            <a:endParaRPr lang="en-US" dirty="0" smtClean="0"/>
          </a:p>
          <a:p>
            <a:r>
              <a:rPr lang="en-US" dirty="0" err="1" smtClean="0"/>
              <a:t>Acebutolol</a:t>
            </a:r>
            <a:endParaRPr lang="en-US" dirty="0" smtClean="0"/>
          </a:p>
          <a:p>
            <a:r>
              <a:rPr lang="en-US" dirty="0" err="1" smtClean="0"/>
              <a:t>Metoprolol</a:t>
            </a:r>
            <a:endParaRPr lang="en-US" dirty="0" smtClean="0"/>
          </a:p>
          <a:p>
            <a:r>
              <a:rPr lang="en-US" dirty="0" smtClean="0"/>
              <a:t> </a:t>
            </a:r>
            <a:r>
              <a:rPr lang="en-US" dirty="0" err="1" smtClean="0"/>
              <a:t>nebivolol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FDA approved uses</a:t>
            </a:r>
            <a:endParaRPr lang="en-US" dirty="0"/>
          </a:p>
        </p:txBody>
      </p:sp>
      <p:sp>
        <p:nvSpPr>
          <p:cNvPr id="3" name="Content Placeholder 2"/>
          <p:cNvSpPr>
            <a:spLocks noGrp="1"/>
          </p:cNvSpPr>
          <p:nvPr>
            <p:ph sz="quarter" idx="1"/>
          </p:nvPr>
        </p:nvSpPr>
        <p:spPr/>
        <p:txBody>
          <a:bodyPr/>
          <a:lstStyle/>
          <a:p>
            <a:r>
              <a:rPr lang="en-US" dirty="0" smtClean="0"/>
              <a:t>FDA approved uses of beta-1-selective blockers include </a:t>
            </a:r>
          </a:p>
          <a:p>
            <a:r>
              <a:rPr lang="en-US" dirty="0" smtClean="0"/>
              <a:t>Hypertension</a:t>
            </a:r>
          </a:p>
          <a:p>
            <a:r>
              <a:rPr lang="en-US" dirty="0" smtClean="0"/>
              <a:t> chronic stable angina</a:t>
            </a:r>
          </a:p>
          <a:p>
            <a:r>
              <a:rPr lang="en-US" dirty="0" smtClean="0"/>
              <a:t> heart failure</a:t>
            </a:r>
          </a:p>
          <a:p>
            <a:r>
              <a:rPr lang="en-US" dirty="0" smtClean="0"/>
              <a:t>post-myocardial infarction, and decreased left ventricular function after a recent myocardial infarction. </a:t>
            </a:r>
          </a:p>
          <a:p>
            <a:r>
              <a:rPr lang="en-US" b="1" dirty="0" smtClean="0"/>
              <a:t>Non-FDA approved uses </a:t>
            </a:r>
            <a:r>
              <a:rPr lang="en-US" dirty="0" smtClean="0"/>
              <a:t>include migraine prophylaxis, treatment of arrhythmias, tremor reduction, and the symptomatic treatment of anxiety disorders.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Mechanisim</a:t>
            </a:r>
            <a:r>
              <a:rPr lang="en-US" dirty="0" smtClean="0"/>
              <a:t> of action</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Beta-1 receptors primarily are found in cardiac nodal tissue, cardiac </a:t>
            </a:r>
            <a:r>
              <a:rPr lang="en-US" dirty="0" err="1" smtClean="0"/>
              <a:t>myocytes</a:t>
            </a:r>
            <a:r>
              <a:rPr lang="en-US" dirty="0" smtClean="0"/>
              <a:t>, other heart conduction pathway tissues, and in the kidneys. Beta-1 blockers exert their effect by binding to the beta-1 receptor sites selectively and inhibiting the action of epinephrine and norepinephrine on these sites. Beta-1 receptors are G-protein-coupled receptors whose action is exerted through the cyclic (</a:t>
            </a:r>
            <a:r>
              <a:rPr lang="en-US" dirty="0" err="1" smtClean="0"/>
              <a:t>cAMP</a:t>
            </a:r>
            <a:r>
              <a:rPr lang="en-US" dirty="0" smtClean="0"/>
              <a:t>) and </a:t>
            </a:r>
            <a:r>
              <a:rPr lang="en-US" dirty="0" err="1" smtClean="0"/>
              <a:t>cAMP</a:t>
            </a:r>
            <a:r>
              <a:rPr lang="en-US" dirty="0" smtClean="0"/>
              <a:t>-dependent protein </a:t>
            </a:r>
            <a:r>
              <a:rPr lang="en-US" dirty="0" err="1" smtClean="0"/>
              <a:t>kinase</a:t>
            </a:r>
            <a:r>
              <a:rPr lang="en-US" dirty="0" smtClean="0"/>
              <a:t> action with resultant calcium ion concentration increases . Ordinarily, this adrenergic response results in increased </a:t>
            </a:r>
            <a:r>
              <a:rPr lang="en-US" dirty="0" err="1" smtClean="0"/>
              <a:t>inotropy</a:t>
            </a:r>
            <a:r>
              <a:rPr lang="en-US" dirty="0" smtClean="0"/>
              <a:t>, </a:t>
            </a:r>
            <a:r>
              <a:rPr lang="en-US" dirty="0" err="1" smtClean="0"/>
              <a:t>chronotropy</a:t>
            </a:r>
            <a:r>
              <a:rPr lang="en-US" dirty="0" smtClean="0"/>
              <a:t>, and </a:t>
            </a:r>
            <a:r>
              <a:rPr lang="en-US" dirty="0" err="1" smtClean="0"/>
              <a:t>dromotropy</a:t>
            </a:r>
            <a:r>
              <a:rPr lang="en-US" dirty="0" smtClean="0"/>
              <a:t>. The blockade of this pathway with beta-1 blockers results in decreased contractility (</a:t>
            </a:r>
            <a:r>
              <a:rPr lang="en-US" dirty="0" err="1" smtClean="0"/>
              <a:t>inotropy</a:t>
            </a:r>
            <a:r>
              <a:rPr lang="en-US" dirty="0" smtClean="0"/>
              <a:t>), decreased heart rate (</a:t>
            </a:r>
            <a:r>
              <a:rPr lang="en-US" dirty="0" err="1" smtClean="0"/>
              <a:t>chronotropy</a:t>
            </a:r>
            <a:r>
              <a:rPr lang="en-US" dirty="0" smtClean="0"/>
              <a:t>), increased relaxation (</a:t>
            </a:r>
            <a:r>
              <a:rPr lang="en-US" dirty="0" err="1" smtClean="0"/>
              <a:t>lusitropy</a:t>
            </a:r>
            <a:r>
              <a:rPr lang="en-US" dirty="0" smtClean="0"/>
              <a:t>), and decreased cardiac conduction times (</a:t>
            </a:r>
            <a:r>
              <a:rPr lang="en-US" dirty="0" err="1" smtClean="0"/>
              <a:t>dromotropy</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Adverse effects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sz="2800" dirty="0" smtClean="0"/>
              <a:t>Common adverse effects of cardio-selective beta blockers include </a:t>
            </a:r>
          </a:p>
          <a:p>
            <a:r>
              <a:rPr lang="en-US" sz="2800" dirty="0" err="1" smtClean="0"/>
              <a:t>bradycardia</a:t>
            </a:r>
            <a:endParaRPr lang="en-US" sz="2800" dirty="0" smtClean="0"/>
          </a:p>
          <a:p>
            <a:r>
              <a:rPr lang="en-US" sz="2800" dirty="0" smtClean="0"/>
              <a:t> decreased exercise capacity</a:t>
            </a:r>
          </a:p>
          <a:p>
            <a:r>
              <a:rPr lang="en-US" sz="2800" dirty="0" smtClean="0"/>
              <a:t>Hypotension</a:t>
            </a:r>
          </a:p>
          <a:p>
            <a:r>
              <a:rPr lang="en-US" sz="2800" dirty="0" err="1" smtClean="0"/>
              <a:t>atrioventricular</a:t>
            </a:r>
            <a:r>
              <a:rPr lang="en-US" sz="2800" dirty="0" smtClean="0"/>
              <a:t> nodal block, and heart failure.</a:t>
            </a:r>
          </a:p>
          <a:p>
            <a:r>
              <a:rPr lang="en-US" sz="2800" dirty="0" smtClean="0"/>
              <a:t> nausea</a:t>
            </a:r>
          </a:p>
          <a:p>
            <a:r>
              <a:rPr lang="en-US" sz="2800" dirty="0" smtClean="0"/>
              <a:t>Vomiting</a:t>
            </a:r>
          </a:p>
          <a:p>
            <a:r>
              <a:rPr lang="en-US" sz="2800" dirty="0" smtClean="0"/>
              <a:t> abdominal discomfort</a:t>
            </a:r>
          </a:p>
          <a:p>
            <a:r>
              <a:rPr lang="en-US" sz="2800" dirty="0" smtClean="0"/>
              <a:t> dizziness</a:t>
            </a:r>
          </a:p>
          <a:p>
            <a:r>
              <a:rPr lang="en-US" sz="2800" dirty="0" smtClean="0"/>
              <a:t>Weakness</a:t>
            </a:r>
          </a:p>
          <a:p>
            <a:r>
              <a:rPr lang="en-US" sz="2800" dirty="0" smtClean="0"/>
              <a:t> headache</a:t>
            </a:r>
          </a:p>
          <a:p>
            <a:r>
              <a:rPr lang="en-US" sz="2800" dirty="0" smtClean="0"/>
              <a:t> fatigue</a:t>
            </a:r>
          </a:p>
          <a:p>
            <a:r>
              <a:rPr lang="en-US" sz="2800" dirty="0" smtClean="0"/>
              <a:t>dry mouth and eyes.</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CONTRAINDICATIONS</a:t>
            </a:r>
            <a:endParaRPr lang="en-US" dirty="0"/>
          </a:p>
        </p:txBody>
      </p:sp>
      <p:sp>
        <p:nvSpPr>
          <p:cNvPr id="3" name="Content Placeholder 2"/>
          <p:cNvSpPr>
            <a:spLocks noGrp="1"/>
          </p:cNvSpPr>
          <p:nvPr>
            <p:ph sz="quarter" idx="1"/>
          </p:nvPr>
        </p:nvSpPr>
        <p:spPr/>
        <p:txBody>
          <a:bodyPr/>
          <a:lstStyle/>
          <a:p>
            <a:r>
              <a:rPr lang="en-US" dirty="0" smtClean="0"/>
              <a:t> Beta-1 blockers should not be prescribed to patients with a recent or current history of fluid retention </a:t>
            </a:r>
          </a:p>
          <a:p>
            <a:r>
              <a:rPr lang="en-US" dirty="0" smtClean="0"/>
              <a:t> Beta-1 blockers are contraindicated in patients with complete heart block.</a:t>
            </a:r>
          </a:p>
          <a:p>
            <a:r>
              <a:rPr lang="en-US" dirty="0" smtClean="0"/>
              <a:t>Beta-1 blockers generally are contraindicated in patients with moderate to severe asthma and patients with chronic obstructive pulmonary disease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460</TotalTime>
  <Words>1422</Words>
  <Application>Microsoft Office PowerPoint</Application>
  <PresentationFormat>On-screen Show (4:3)</PresentationFormat>
  <Paragraphs>173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Oriel</vt:lpstr>
      <vt:lpstr>B Blockers TOXICOLOGY And Management</vt:lpstr>
      <vt:lpstr>Introduction</vt:lpstr>
      <vt:lpstr> Location of  B receptors </vt:lpstr>
      <vt:lpstr>Slide 4</vt:lpstr>
      <vt:lpstr>Selective beta blockers</vt:lpstr>
      <vt:lpstr>FDA approved uses</vt:lpstr>
      <vt:lpstr>Mechanisim of action</vt:lpstr>
      <vt:lpstr>Adverse effects</vt:lpstr>
      <vt:lpstr>CONTRAINDICATIONS</vt:lpstr>
      <vt:lpstr>TOXICITY SYMPTOMS</vt:lpstr>
      <vt:lpstr>MONITORING </vt:lpstr>
      <vt:lpstr>TREATMENT</vt:lpstr>
      <vt:lpstr>NON selective Beta blockers</vt:lpstr>
      <vt:lpstr> BLACK BOX WARNING</vt:lpstr>
      <vt:lpstr>Non selective B blockersSign and symptoms of overdose </vt:lpstr>
      <vt:lpstr>Slide 16</vt:lpstr>
      <vt:lpstr> TIME FRAME OF EXPOSURE</vt:lpstr>
      <vt:lpstr>GENERAL Treatment </vt:lpstr>
      <vt:lpstr>Last therapy</vt:lpstr>
      <vt:lpstr>Propanolol over dose and management.</vt:lpstr>
      <vt:lpstr>Slide 21</vt:lpstr>
      <vt:lpstr>Slide 22</vt:lpstr>
      <vt:lpstr>propanolol</vt:lpstr>
      <vt:lpstr>Beta blockers induced asthma</vt:lpstr>
      <vt:lpstr>Slide 25</vt:lpstr>
      <vt:lpstr>Beta blockers induced impotence</vt:lpstr>
      <vt:lpstr>Beta blockers induced hypoglycemia</vt:lpstr>
      <vt:lpstr>Beta blockers induced bradycardia</vt:lpstr>
      <vt:lpstr>Beta blockers induced hyperkalemia</vt:lpstr>
      <vt:lpstr>Referance</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 Blockers TOXICOLOGY And Management</dc:title>
  <dc:creator>Ifrah Amin</dc:creator>
  <cp:lastModifiedBy>Ifrah Amin</cp:lastModifiedBy>
  <cp:revision>64</cp:revision>
  <dcterms:created xsi:type="dcterms:W3CDTF">2020-03-11T17:03:01Z</dcterms:created>
  <dcterms:modified xsi:type="dcterms:W3CDTF">2020-03-27T09:11:13Z</dcterms:modified>
</cp:coreProperties>
</file>